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9" r:id="rId2"/>
    <p:sldMasterId id="2147483721" r:id="rId3"/>
    <p:sldMasterId id="2147483745" r:id="rId4"/>
    <p:sldMasterId id="2147483757" r:id="rId5"/>
  </p:sldMasterIdLst>
  <p:notesMasterIdLst>
    <p:notesMasterId r:id="rId38"/>
  </p:notesMasterIdLst>
  <p:sldIdLst>
    <p:sldId id="323" r:id="rId6"/>
    <p:sldId id="327" r:id="rId7"/>
    <p:sldId id="341" r:id="rId8"/>
    <p:sldId id="342" r:id="rId9"/>
    <p:sldId id="263" r:id="rId10"/>
    <p:sldId id="363" r:id="rId11"/>
    <p:sldId id="258" r:id="rId12"/>
    <p:sldId id="343" r:id="rId13"/>
    <p:sldId id="279" r:id="rId14"/>
    <p:sldId id="292" r:id="rId15"/>
    <p:sldId id="293" r:id="rId16"/>
    <p:sldId id="294" r:id="rId17"/>
    <p:sldId id="358" r:id="rId18"/>
    <p:sldId id="359" r:id="rId19"/>
    <p:sldId id="360" r:id="rId20"/>
    <p:sldId id="330" r:id="rId21"/>
    <p:sldId id="361" r:id="rId22"/>
    <p:sldId id="362" r:id="rId23"/>
    <p:sldId id="320" r:id="rId24"/>
    <p:sldId id="345" r:id="rId25"/>
    <p:sldId id="346" r:id="rId26"/>
    <p:sldId id="289" r:id="rId27"/>
    <p:sldId id="298" r:id="rId28"/>
    <p:sldId id="332" r:id="rId29"/>
    <p:sldId id="299" r:id="rId30"/>
    <p:sldId id="331" r:id="rId31"/>
    <p:sldId id="334" r:id="rId32"/>
    <p:sldId id="319" r:id="rId33"/>
    <p:sldId id="333" r:id="rId34"/>
    <p:sldId id="291" r:id="rId35"/>
    <p:sldId id="339" r:id="rId36"/>
    <p:sldId id="344" r:id="rId37"/>
  </p:sldIdLst>
  <p:sldSz cx="9144000" cy="6858000" type="screen4x3"/>
  <p:notesSz cx="6858000" cy="9144000"/>
  <p:defaultTex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0769" autoAdjust="0"/>
  </p:normalViewPr>
  <p:slideViewPr>
    <p:cSldViewPr>
      <p:cViewPr varScale="1">
        <p:scale>
          <a:sx n="102" d="100"/>
          <a:sy n="102" d="100"/>
        </p:scale>
        <p:origin x="-124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65745A-9A20-4687-8B06-885AB8C3D751}" type="datetimeFigureOut">
              <a:rPr lang="en-AU" smtClean="0"/>
              <a:pPr/>
              <a:t>11/12/2012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170B3-BEBB-4ACD-9105-68CE32E48D2C}" type="slidenum">
              <a:rPr lang="en-AU" smtClean="0"/>
              <a:pPr/>
              <a:t>‹#›</a:t>
            </a:fld>
            <a:endParaRPr lang="en-AU"/>
          </a:p>
        </p:txBody>
      </p:sp>
    </p:spTree>
    <p:extLst>
      <p:ext uri="{BB962C8B-B14F-4D97-AF65-F5344CB8AC3E}">
        <p14:creationId xmlns:p14="http://schemas.microsoft.com/office/powerpoint/2010/main" val="3934683159"/>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3"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8"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pringerlink.com.ezproxy.library.uq.edu.au/content/qekaf75cw641rurj/fulltext.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C8EB9E-4F40-4E2B-A3E3-F0C0D29979A2}" type="slidenum">
              <a:rPr lang="en-AU">
                <a:solidFill>
                  <a:prstClr val="black"/>
                </a:solidFill>
              </a:rPr>
              <a:pPr fontAlgn="base">
                <a:spcBef>
                  <a:spcPct val="0"/>
                </a:spcBef>
                <a:spcAft>
                  <a:spcPct val="0"/>
                </a:spcAft>
                <a:defRPr/>
              </a:pPr>
              <a:t>2</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F170B3-BEBB-4ACD-9105-68CE32E48D2C}" type="slidenum">
              <a:rPr lang="en-AU" smtClean="0"/>
              <a:pPr/>
              <a:t>19</a:t>
            </a:fld>
            <a:endParaRPr lang="en-AU"/>
          </a:p>
        </p:txBody>
      </p:sp>
    </p:spTree>
    <p:extLst>
      <p:ext uri="{BB962C8B-B14F-4D97-AF65-F5344CB8AC3E}">
        <p14:creationId xmlns:p14="http://schemas.microsoft.com/office/powerpoint/2010/main" val="183814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157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7A1495-7FA0-494B-AF0E-81F42B19E7E1}" type="slidenum">
              <a:rPr lang="en-AU">
                <a:solidFill>
                  <a:prstClr val="black"/>
                </a:solidFill>
              </a:rPr>
              <a:pPr fontAlgn="base">
                <a:spcBef>
                  <a:spcPct val="0"/>
                </a:spcBef>
                <a:spcAft>
                  <a:spcPct val="0"/>
                </a:spcAft>
                <a:defRPr/>
              </a:pPr>
              <a:t>24</a:t>
            </a:fld>
            <a:endParaRPr lang="en-AU">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284D7F-27D7-45F0-BEA6-7F7A0E238B5F}" type="slidenum">
              <a:rPr lang="en-AU">
                <a:solidFill>
                  <a:prstClr val="black"/>
                </a:solidFill>
              </a:rPr>
              <a:pPr fontAlgn="base">
                <a:spcBef>
                  <a:spcPct val="0"/>
                </a:spcBef>
                <a:spcAft>
                  <a:spcPct val="0"/>
                </a:spcAft>
                <a:defRPr/>
              </a:pPr>
              <a:t>26</a:t>
            </a:fld>
            <a:endParaRPr lang="en-AU">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71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CFAFCA-0C2B-49B2-9024-855A381CD4F0}" type="slidenum">
              <a:rPr lang="en-AU">
                <a:solidFill>
                  <a:prstClr val="black"/>
                </a:solidFill>
              </a:rPr>
              <a:pPr fontAlgn="base">
                <a:spcBef>
                  <a:spcPct val="0"/>
                </a:spcBef>
                <a:spcAft>
                  <a:spcPct val="0"/>
                </a:spcAft>
                <a:defRPr/>
              </a:pPr>
              <a:t>31</a:t>
            </a:fld>
            <a:endParaRPr lang="en-A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smtClean="0"/>
              <a:t>For clinicians,</a:t>
            </a:r>
            <a:r>
              <a:rPr lang="en-AU" baseline="0" dirty="0" smtClean="0"/>
              <a:t> these are perhaps the most immediately useful applications of this material.</a:t>
            </a:r>
            <a:endParaRPr lang="en-AU"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7A84A8-2370-4B83-A615-72B340CAA349}" type="slidenum">
              <a:rPr lang="en-AU"/>
              <a:pPr fontAlgn="base">
                <a:spcBef>
                  <a:spcPct val="0"/>
                </a:spcBef>
                <a:spcAft>
                  <a:spcPct val="0"/>
                </a:spcAft>
                <a:defRPr/>
              </a:pPr>
              <a:t>5</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CEFB6B-BA1A-473F-9334-01CD1AC0F894}" type="slidenum">
              <a:rPr lang="en-AU"/>
              <a:pPr fontAlgn="base">
                <a:spcBef>
                  <a:spcPct val="0"/>
                </a:spcBef>
                <a:spcAft>
                  <a:spcPct val="0"/>
                </a:spcAft>
                <a:defRPr/>
              </a:pPr>
              <a:t>7</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sz="1200" b="1" u="none" dirty="0" smtClean="0">
                <a:solidFill>
                  <a:schemeClr val="tx1"/>
                </a:solidFill>
                <a:effectLst>
                  <a:outerShdw blurRad="38100" dist="38100" dir="2700000" algn="tl">
                    <a:srgbClr val="C0C0C0"/>
                  </a:outerShdw>
                </a:effectLst>
              </a:rPr>
              <a:t>I find this picture quite</a:t>
            </a:r>
            <a:r>
              <a:rPr lang="en-AU" sz="1200" b="1" u="none" baseline="0" dirty="0" smtClean="0">
                <a:solidFill>
                  <a:schemeClr val="tx1"/>
                </a:solidFill>
                <a:effectLst>
                  <a:outerShdw blurRad="38100" dist="38100" dir="2700000" algn="tl">
                    <a:srgbClr val="C0C0C0"/>
                  </a:outerShdw>
                </a:effectLst>
              </a:rPr>
              <a:t> </a:t>
            </a:r>
            <a:r>
              <a:rPr lang="en-AU" sz="1200" b="1" u="none" dirty="0" smtClean="0">
                <a:solidFill>
                  <a:schemeClr val="tx1"/>
                </a:solidFill>
                <a:effectLst>
                  <a:outerShdw blurRad="38100" dist="38100" dir="2700000" algn="tl">
                    <a:srgbClr val="C0C0C0"/>
                  </a:outerShdw>
                </a:effectLst>
              </a:rPr>
              <a:t>inspirational</a:t>
            </a:r>
            <a:r>
              <a:rPr lang="en-AU" sz="1200" b="1" u="none" baseline="0" dirty="0" smtClean="0">
                <a:solidFill>
                  <a:schemeClr val="tx1"/>
                </a:solidFill>
                <a:effectLst>
                  <a:outerShdw blurRad="38100" dist="38100" dir="2700000" algn="tl">
                    <a:srgbClr val="C0C0C0"/>
                  </a:outerShdw>
                </a:effectLst>
              </a:rPr>
              <a:t>, as it represents the sort of confluence of rigorous, seminal science at Harvard University in the 1950’s.</a:t>
            </a:r>
          </a:p>
          <a:p>
            <a:endParaRPr lang="en-AU" sz="1200" b="1" u="none" baseline="0" dirty="0" smtClean="0">
              <a:solidFill>
                <a:schemeClr val="tx1"/>
              </a:solidFill>
              <a:effectLst>
                <a:outerShdw blurRad="38100" dist="38100" dir="2700000" algn="tl">
                  <a:srgbClr val="C0C0C0"/>
                </a:outerShdw>
              </a:effectLst>
            </a:endParaRPr>
          </a:p>
          <a:p>
            <a:r>
              <a:rPr lang="en-AU" sz="1200" b="1" u="none" baseline="0" dirty="0" smtClean="0">
                <a:solidFill>
                  <a:schemeClr val="tx1"/>
                </a:solidFill>
                <a:effectLst>
                  <a:outerShdw blurRad="38100" dist="38100" dir="2700000" algn="tl">
                    <a:srgbClr val="C0C0C0"/>
                  </a:outerShdw>
                </a:effectLst>
              </a:rPr>
              <a:t>B.F. Skinner </a:t>
            </a:r>
            <a:r>
              <a:rPr lang="en-AU" sz="1200" b="0" u="none" baseline="0" dirty="0" smtClean="0">
                <a:solidFill>
                  <a:schemeClr val="tx1"/>
                </a:solidFill>
                <a:effectLst>
                  <a:outerShdw blurRad="38100" dist="38100" dir="2700000" algn="tl">
                    <a:srgbClr val="C0C0C0"/>
                  </a:outerShdw>
                </a:effectLst>
              </a:rPr>
              <a:t>is well known to all as the psychological scientist whose astonishing radical behaviorism forms the foundations of modern contextual behavioral science – CBS, RFT, ACT. </a:t>
            </a:r>
          </a:p>
          <a:p>
            <a:endParaRPr lang="en-AU" sz="1200" b="0" u="none" baseline="0" dirty="0" smtClean="0">
              <a:solidFill>
                <a:schemeClr val="tx1"/>
              </a:solidFill>
              <a:effectLst>
                <a:outerShdw blurRad="38100" dist="38100" dir="2700000" algn="tl">
                  <a:srgbClr val="C0C0C0"/>
                </a:outerShdw>
              </a:effectLst>
            </a:endParaRPr>
          </a:p>
          <a:p>
            <a:r>
              <a:rPr lang="en-AU" sz="1200" b="1" u="none" baseline="0" dirty="0" smtClean="0">
                <a:solidFill>
                  <a:schemeClr val="tx1"/>
                </a:solidFill>
                <a:effectLst>
                  <a:outerShdw blurRad="38100" dist="38100" dir="2700000" algn="tl">
                    <a:srgbClr val="C0C0C0"/>
                  </a:outerShdw>
                </a:effectLst>
              </a:rPr>
              <a:t>J.R. </a:t>
            </a:r>
            <a:r>
              <a:rPr lang="en-AU" sz="1200" b="1" u="none" baseline="0" dirty="0" err="1" smtClean="0">
                <a:solidFill>
                  <a:schemeClr val="tx1"/>
                </a:solidFill>
                <a:effectLst>
                  <a:outerShdw blurRad="38100" dist="38100" dir="2700000" algn="tl">
                    <a:srgbClr val="C0C0C0"/>
                  </a:outerShdw>
                </a:effectLst>
              </a:rPr>
              <a:t>Pappenheimer</a:t>
            </a:r>
            <a:r>
              <a:rPr lang="en-AU" sz="1200" b="1" u="none" baseline="0" dirty="0" smtClean="0">
                <a:solidFill>
                  <a:schemeClr val="tx1"/>
                </a:solidFill>
                <a:effectLst>
                  <a:outerShdw blurRad="38100" dist="38100" dir="2700000" algn="tl">
                    <a:srgbClr val="C0C0C0"/>
                  </a:outerShdw>
                </a:effectLst>
              </a:rPr>
              <a:t> </a:t>
            </a:r>
            <a:r>
              <a:rPr lang="en-AU" sz="1200" b="0" u="none" baseline="0" dirty="0" smtClean="0">
                <a:solidFill>
                  <a:schemeClr val="tx1"/>
                </a:solidFill>
                <a:effectLst>
                  <a:outerShdw blurRad="38100" dist="38100" dir="2700000" algn="tl">
                    <a:srgbClr val="C0C0C0"/>
                  </a:outerShdw>
                </a:effectLst>
              </a:rPr>
              <a:t>was a physiologist at Harvard who discovered, intensively researched and published the basis for the ubiquitous key physiological phenomenon of osmosis, </a:t>
            </a:r>
            <a:r>
              <a:rPr lang="en-AU" sz="1200" b="0" u="none" baseline="0" dirty="0" err="1" smtClean="0">
                <a:solidFill>
                  <a:schemeClr val="tx1"/>
                </a:solidFill>
                <a:effectLst>
                  <a:outerShdw blurRad="38100" dist="38100" dir="2700000" algn="tl">
                    <a:srgbClr val="C0C0C0"/>
                  </a:outerShdw>
                </a:effectLst>
              </a:rPr>
              <a:t>eg</a:t>
            </a:r>
            <a:r>
              <a:rPr lang="en-AU" sz="1200" b="0" u="none" baseline="0" dirty="0" smtClean="0">
                <a:solidFill>
                  <a:schemeClr val="tx1"/>
                </a:solidFill>
                <a:effectLst>
                  <a:outerShdw blurRad="38100" dist="38100" dir="2700000" algn="tl">
                    <a:srgbClr val="C0C0C0"/>
                  </a:outerShdw>
                </a:effectLst>
              </a:rPr>
              <a:t> </a:t>
            </a:r>
            <a:r>
              <a:rPr lang="en-AU" i="1" dirty="0" err="1" smtClean="0"/>
              <a:t>Pappenheimer</a:t>
            </a:r>
            <a:r>
              <a:rPr lang="en-AU" i="1" dirty="0" smtClean="0"/>
              <a:t>, J. R. et al. Filtration, diffusion and molecular sieving through peripheral capillary membranes. Am. J. Physiol. 167: 13-46, 1951</a:t>
            </a:r>
          </a:p>
          <a:p>
            <a:endParaRPr lang="en-AU" b="0" i="1" dirty="0" smtClean="0"/>
          </a:p>
          <a:p>
            <a:r>
              <a:rPr lang="en-AU" sz="1200" b="1" i="0" u="none" baseline="0" dirty="0" smtClean="0">
                <a:solidFill>
                  <a:schemeClr val="tx1"/>
                </a:solidFill>
                <a:effectLst>
                  <a:outerShdw blurRad="38100" dist="38100" dir="2700000" algn="tl">
                    <a:srgbClr val="C0C0C0"/>
                  </a:outerShdw>
                </a:effectLst>
              </a:rPr>
              <a:t>P.B Dews will, I hope, become well known to you all as the father of behavioral pharmacology – </a:t>
            </a:r>
            <a:r>
              <a:rPr lang="en-AU" sz="1200" b="0" i="0" u="none" baseline="0" dirty="0" smtClean="0">
                <a:solidFill>
                  <a:schemeClr val="tx1"/>
                </a:solidFill>
                <a:effectLst>
                  <a:outerShdw blurRad="38100" dist="38100" dir="2700000" algn="tl">
                    <a:srgbClr val="C0C0C0"/>
                  </a:outerShdw>
                </a:effectLst>
              </a:rPr>
              <a:t>and here is a nice account of his arrival at Harvard, and his connection to Skinner…</a:t>
            </a:r>
          </a:p>
          <a:p>
            <a:endParaRPr lang="en-AU" sz="1200" b="1" i="0" u="none" baseline="0" dirty="0" smtClean="0">
              <a:solidFill>
                <a:schemeClr val="tx1"/>
              </a:solidFill>
              <a:effectLst>
                <a:outerShdw blurRad="38100" dist="38100" dir="2700000" algn="tl">
                  <a:srgbClr val="C0C0C0"/>
                </a:outerShdw>
              </a:effectLst>
            </a:endParaRPr>
          </a:p>
          <a:p>
            <a:r>
              <a:rPr lang="en-AU" sz="1200" b="1" i="0" kern="1200" dirty="0" smtClean="0">
                <a:solidFill>
                  <a:schemeClr val="tx1"/>
                </a:solidFill>
                <a:latin typeface="+mn-lt"/>
                <a:ea typeface="+mn-ea"/>
                <a:cs typeface="+mn-cs"/>
              </a:rPr>
              <a:t>Dews was hired to the post of Instructor in Pharmacology at Harvard Medical School in January 1953 </a:t>
            </a:r>
            <a:r>
              <a:rPr lang="en-AU" sz="1200" kern="1200" dirty="0" smtClean="0">
                <a:solidFill>
                  <a:schemeClr val="tx1"/>
                </a:solidFill>
                <a:latin typeface="+mn-lt"/>
                <a:ea typeface="+mn-ea"/>
                <a:cs typeface="+mn-cs"/>
              </a:rPr>
              <a:t>by Professor Otto </a:t>
            </a:r>
            <a:r>
              <a:rPr lang="en-AU" sz="1200" kern="1200" dirty="0" err="1" smtClean="0">
                <a:solidFill>
                  <a:schemeClr val="tx1"/>
                </a:solidFill>
                <a:latin typeface="+mn-lt"/>
                <a:ea typeface="+mn-ea"/>
                <a:cs typeface="+mn-cs"/>
              </a:rPr>
              <a:t>Krayer</a:t>
            </a:r>
            <a:r>
              <a:rPr lang="en-AU" sz="1200" kern="1200" dirty="0" smtClean="0">
                <a:solidFill>
                  <a:schemeClr val="tx1"/>
                </a:solidFill>
                <a:latin typeface="+mn-lt"/>
                <a:ea typeface="+mn-ea"/>
                <a:cs typeface="+mn-cs"/>
              </a:rPr>
              <a:t>, and spent the remainder of his academic career at Harvard. </a:t>
            </a:r>
            <a:r>
              <a:rPr lang="en-AU" sz="1200" b="1" kern="1200" dirty="0" err="1" smtClean="0">
                <a:solidFill>
                  <a:schemeClr val="tx1"/>
                </a:solidFill>
                <a:latin typeface="+mn-lt"/>
                <a:ea typeface="+mn-ea"/>
                <a:cs typeface="+mn-cs"/>
              </a:rPr>
              <a:t>Krayer</a:t>
            </a:r>
            <a:r>
              <a:rPr lang="en-AU" sz="1200" b="1" kern="1200" dirty="0" smtClean="0">
                <a:solidFill>
                  <a:schemeClr val="tx1"/>
                </a:solidFill>
                <a:latin typeface="+mn-lt"/>
                <a:ea typeface="+mn-ea"/>
                <a:cs typeface="+mn-cs"/>
              </a:rPr>
              <a:t> told Dews to call on B. F. Skinner in the Department of Psychology at Harvard University, who had told </a:t>
            </a:r>
            <a:r>
              <a:rPr lang="en-AU" sz="1200" b="1" kern="1200" dirty="0" err="1" smtClean="0">
                <a:solidFill>
                  <a:schemeClr val="tx1"/>
                </a:solidFill>
                <a:latin typeface="+mn-lt"/>
                <a:ea typeface="+mn-ea"/>
                <a:cs typeface="+mn-cs"/>
              </a:rPr>
              <a:t>Krayer</a:t>
            </a:r>
            <a:r>
              <a:rPr lang="en-AU" sz="1200" b="1" kern="1200" dirty="0" smtClean="0">
                <a:solidFill>
                  <a:schemeClr val="tx1"/>
                </a:solidFill>
                <a:latin typeface="+mn-lt"/>
                <a:ea typeface="+mn-ea"/>
                <a:cs typeface="+mn-cs"/>
              </a:rPr>
              <a:t> that he (Skinner) had techniques that would be useful in pharmacology.(!!</a:t>
            </a:r>
            <a:r>
              <a:rPr lang="en-AU" sz="1200" b="1" kern="1200" dirty="0" smtClean="0">
                <a:solidFill>
                  <a:schemeClr val="tx1"/>
                </a:solidFill>
                <a:latin typeface="+mn-lt"/>
                <a:ea typeface="+mn-ea"/>
                <a:cs typeface="+mn-cs"/>
                <a:sym typeface="Wingdings" pitchFamily="2" charset="2"/>
              </a:rPr>
              <a:t>!!)</a:t>
            </a:r>
            <a:r>
              <a:rPr lang="en-AU" sz="1200" b="1" kern="1200" dirty="0" smtClean="0">
                <a:solidFill>
                  <a:schemeClr val="tx1"/>
                </a:solidFill>
                <a:latin typeface="+mn-lt"/>
                <a:ea typeface="+mn-ea"/>
                <a:cs typeface="+mn-cs"/>
              </a:rPr>
              <a:t> </a:t>
            </a:r>
            <a:r>
              <a:rPr lang="en-AU" sz="1200" kern="1200" dirty="0" smtClean="0">
                <a:solidFill>
                  <a:schemeClr val="tx1"/>
                </a:solidFill>
                <a:latin typeface="+mn-lt"/>
                <a:ea typeface="+mn-ea"/>
                <a:cs typeface="+mn-cs"/>
              </a:rPr>
              <a:t>The results of that meeting were </a:t>
            </a:r>
            <a:r>
              <a:rPr lang="en-AU" sz="1200" kern="1200" dirty="0" err="1" smtClean="0">
                <a:solidFill>
                  <a:schemeClr val="tx1"/>
                </a:solidFill>
                <a:latin typeface="+mn-lt"/>
                <a:ea typeface="+mn-ea"/>
                <a:cs typeface="+mn-cs"/>
              </a:rPr>
              <a:t>colorfully</a:t>
            </a:r>
            <a:r>
              <a:rPr lang="en-AU" sz="1200" kern="1200" dirty="0" smtClean="0">
                <a:solidFill>
                  <a:schemeClr val="tx1"/>
                </a:solidFill>
                <a:latin typeface="+mn-lt"/>
                <a:ea typeface="+mn-ea"/>
                <a:cs typeface="+mn-cs"/>
              </a:rPr>
              <a:t> recounted by Dews at a meeting of the European Behavioural Pharmacology Society (Dews, 1997). Dews met briefly with Skinner, and was then shown around the laboratory by Skinner's younger associate, C. B. </a:t>
            </a:r>
            <a:r>
              <a:rPr lang="en-AU" sz="1200" kern="1200" dirty="0" err="1" smtClean="0">
                <a:solidFill>
                  <a:schemeClr val="tx1"/>
                </a:solidFill>
                <a:latin typeface="+mn-lt"/>
                <a:ea typeface="+mn-ea"/>
                <a:cs typeface="+mn-cs"/>
              </a:rPr>
              <a:t>Ferster</a:t>
            </a:r>
            <a:r>
              <a:rPr lang="en-AU" sz="1200" kern="1200" dirty="0" smtClean="0">
                <a:solidFill>
                  <a:schemeClr val="tx1"/>
                </a:solidFill>
                <a:latin typeface="+mn-lt"/>
                <a:ea typeface="+mn-ea"/>
                <a:cs typeface="+mn-cs"/>
              </a:rPr>
              <a:t>. As Dews tells the story, he immediately felt at home in the laboratory; he sensed that he had found what was needed to objectively study the behavioral effects of drugs. The functional character of the laboratory was more like a physiology or pharmacology laboratory than what he had expected from a psychology laboratory. The likely leading contribution to his comfort with the laboratory environment was the kymograph-like tracings of the cumulative recorders drawing records of behavior occurring in time, and in systematic relation to environmental events.</a:t>
            </a:r>
          </a:p>
          <a:p>
            <a:r>
              <a:rPr lang="en-AU" sz="1200" kern="1200" dirty="0" smtClean="0">
                <a:solidFill>
                  <a:schemeClr val="tx1"/>
                </a:solidFill>
                <a:latin typeface="+mn-lt"/>
                <a:ea typeface="+mn-ea"/>
                <a:cs typeface="+mn-cs"/>
              </a:rPr>
              <a:t>Dews and </a:t>
            </a:r>
            <a:r>
              <a:rPr lang="en-AU" sz="1200" kern="1200" dirty="0" err="1" smtClean="0">
                <a:solidFill>
                  <a:schemeClr val="tx1"/>
                </a:solidFill>
                <a:latin typeface="+mn-lt"/>
                <a:ea typeface="+mn-ea"/>
                <a:cs typeface="+mn-cs"/>
              </a:rPr>
              <a:t>Ferster</a:t>
            </a:r>
            <a:r>
              <a:rPr lang="en-AU" sz="1200" kern="1200" dirty="0" smtClean="0">
                <a:solidFill>
                  <a:schemeClr val="tx1"/>
                </a:solidFill>
                <a:latin typeface="+mn-lt"/>
                <a:ea typeface="+mn-ea"/>
                <a:cs typeface="+mn-cs"/>
              </a:rPr>
              <a:t> immediately launched studies on the behavioral effects of drugs, some of which were published in </a:t>
            </a:r>
            <a:r>
              <a:rPr lang="en-AU" sz="1200" kern="1200" dirty="0" err="1" smtClean="0">
                <a:solidFill>
                  <a:schemeClr val="tx1"/>
                </a:solidFill>
                <a:latin typeface="+mn-lt"/>
                <a:ea typeface="+mn-ea"/>
                <a:cs typeface="+mn-cs"/>
              </a:rPr>
              <a:t>Ferster</a:t>
            </a:r>
            <a:r>
              <a:rPr lang="en-AU" sz="1200" kern="1200" dirty="0" smtClean="0">
                <a:solidFill>
                  <a:schemeClr val="tx1"/>
                </a:solidFill>
                <a:latin typeface="+mn-lt"/>
                <a:ea typeface="+mn-ea"/>
                <a:cs typeface="+mn-cs"/>
              </a:rPr>
              <a:t> and Skinner's compendium, Schedules of Reinforcement (</a:t>
            </a:r>
            <a:r>
              <a:rPr lang="en-AU" sz="1200" kern="1200" dirty="0" err="1" smtClean="0">
                <a:solidFill>
                  <a:schemeClr val="tx1"/>
                </a:solidFill>
                <a:latin typeface="+mn-lt"/>
                <a:ea typeface="+mn-ea"/>
                <a:cs typeface="+mn-cs"/>
              </a:rPr>
              <a:t>Ferster</a:t>
            </a:r>
            <a:r>
              <a:rPr lang="en-AU" sz="1200" kern="1200" dirty="0" smtClean="0">
                <a:solidFill>
                  <a:schemeClr val="tx1"/>
                </a:solidFill>
                <a:latin typeface="+mn-lt"/>
                <a:ea typeface="+mn-ea"/>
                <a:cs typeface="+mn-cs"/>
              </a:rPr>
              <a:t> and Skinner, 1957)…</a:t>
            </a:r>
          </a:p>
          <a:p>
            <a:endParaRPr lang="en-AU" sz="1200" kern="1200" dirty="0" smtClean="0">
              <a:solidFill>
                <a:schemeClr val="tx1"/>
              </a:solidFill>
              <a:latin typeface="+mn-lt"/>
              <a:ea typeface="+mn-ea"/>
              <a:cs typeface="+mn-cs"/>
            </a:endParaRPr>
          </a:p>
          <a:p>
            <a:r>
              <a:rPr lang="en-AU" sz="1200" b="1" kern="1200" dirty="0" smtClean="0">
                <a:solidFill>
                  <a:schemeClr val="tx1"/>
                </a:solidFill>
                <a:latin typeface="+mn-lt"/>
                <a:ea typeface="+mn-ea"/>
                <a:cs typeface="+mn-cs"/>
              </a:rPr>
              <a:t>Finally</a:t>
            </a:r>
            <a:r>
              <a:rPr lang="en-AU" sz="1200" b="1" kern="1200" baseline="0" dirty="0" smtClean="0">
                <a:solidFill>
                  <a:schemeClr val="tx1"/>
                </a:solidFill>
                <a:latin typeface="+mn-lt"/>
                <a:ea typeface="+mn-ea"/>
                <a:cs typeface="+mn-cs"/>
              </a:rPr>
              <a:t> for historical viewpoint linking the above, pointing to just how important these 3 scientists remain, here is a very cool and telling quotation from PB Dews 1963:</a:t>
            </a:r>
          </a:p>
          <a:p>
            <a:endParaRPr lang="en-AU" sz="1200" kern="1200" baseline="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emphasizing the importance of schedules it is not intended to imply that all of psychology should be reduced to a study of them. An influence can be all pervading without being all embracing. No one would maintain that all mechanisms of physiology can be reduced to the laws of osmosis; yet osmotic phenomena are ubiquitous in physiology; whenever they can operate, they do; and the student of any physiological mechanism ignores osmosis at his peril. Similarly, it is suggested that schedule influences operate generally in psychology; that when these influences can operate, they will; and that a student of any problem in psychology - whether it be motivation, generalization, discrimination or the functions of the frontal lobes - ignores the consequences of the precise scheduling arrangements of his experiments at his peril. (pp 8-9)</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Dews' (</a:t>
            </a:r>
            <a:r>
              <a:rPr lang="en-AU" sz="1200" i="1" u="sng" kern="1200" dirty="0" smtClean="0">
                <a:solidFill>
                  <a:schemeClr val="tx1"/>
                </a:solidFill>
                <a:latin typeface="+mn-lt"/>
                <a:ea typeface="+mn-ea"/>
                <a:cs typeface="+mn-cs"/>
                <a:hlinkClick r:id="rId3"/>
              </a:rPr>
              <a:t>1963</a:t>
            </a:r>
            <a:r>
              <a:rPr lang="en-AU" sz="1200" kern="1200" dirty="0" smtClean="0">
                <a:solidFill>
                  <a:schemeClr val="tx1"/>
                </a:solidFill>
                <a:latin typeface="+mn-lt"/>
                <a:ea typeface="+mn-ea"/>
                <a:cs typeface="+mn-cs"/>
              </a:rPr>
              <a:t>) comparison of reinforcement schedules in behavioral pharmacology to osmosis in physiology remains as valid and relevant today as it was when he originally made the observation. Although we cannot explain all behavior, or all effects of drugs on behavior by reference to the environmental contingencies of reinforcement, whenever contingencies of reinforcement can influence behavior they will.</a:t>
            </a:r>
          </a:p>
          <a:p>
            <a:endParaRPr lang="en-AU" sz="1200" b="1" i="0" u="none" baseline="0" dirty="0" smtClean="0">
              <a:solidFill>
                <a:schemeClr val="tx1"/>
              </a:solidFill>
              <a:effectLst>
                <a:outerShdw blurRad="38100" dist="38100" dir="2700000" algn="tl">
                  <a:srgbClr val="C0C0C0"/>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Dews PB (1963) Behavioral effects of drugs. In: Farber SM, Wilson RHL (</a:t>
            </a:r>
            <a:r>
              <a:rPr lang="en-AU" sz="1200" kern="1200" dirty="0" err="1" smtClean="0">
                <a:solidFill>
                  <a:schemeClr val="tx1"/>
                </a:solidFill>
                <a:latin typeface="+mn-lt"/>
                <a:ea typeface="+mn-ea"/>
                <a:cs typeface="+mn-cs"/>
              </a:rPr>
              <a:t>eds</a:t>
            </a:r>
            <a:r>
              <a:rPr lang="en-AU" sz="1200" kern="1200" dirty="0" smtClean="0">
                <a:solidFill>
                  <a:schemeClr val="tx1"/>
                </a:solidFill>
                <a:latin typeface="+mn-lt"/>
                <a:ea typeface="+mn-ea"/>
                <a:cs typeface="+mn-cs"/>
              </a:rPr>
              <a:t>) Conflict and creativity, control of the mind, part 2. McGraw-Hill, New York</a:t>
            </a:r>
          </a:p>
          <a:p>
            <a:endParaRPr lang="en-AU" sz="1200" b="1" i="0" u="none" baseline="0" dirty="0" smtClean="0">
              <a:solidFill>
                <a:schemeClr val="tx1"/>
              </a:solidFill>
              <a:effectLst>
                <a:outerShdw blurRad="38100" dist="38100" dir="2700000" algn="tl">
                  <a:srgbClr val="C0C0C0"/>
                </a:outerShdw>
              </a:effectLst>
            </a:endParaRPr>
          </a:p>
          <a:p>
            <a:r>
              <a:rPr lang="en-AU" sz="1200" b="1" i="0" u="none" baseline="0" dirty="0" smtClean="0">
                <a:solidFill>
                  <a:schemeClr val="tx1"/>
                </a:solidFill>
                <a:effectLst>
                  <a:outerShdw blurRad="38100" dist="38100" dir="2700000" algn="tl">
                    <a:srgbClr val="C0C0C0"/>
                  </a:outerShdw>
                </a:effectLst>
              </a:rPr>
              <a:t>BY 1955 DEWS HAD PUBLISHED </a:t>
            </a:r>
            <a:r>
              <a:rPr lang="en-AU" sz="1200" b="0" i="0" u="none" baseline="0" dirty="0" smtClean="0">
                <a:solidFill>
                  <a:schemeClr val="tx1"/>
                </a:solidFill>
                <a:effectLst>
                  <a:outerShdw blurRad="38100" dist="38100" dir="2700000" algn="tl">
                    <a:srgbClr val="C0C0C0"/>
                  </a:outerShdw>
                </a:effectLst>
              </a:rPr>
              <a:t>THE FIRST AND STILL CRITICALLY IMPORTANT EXPERIMENTAL FINDING FROM </a:t>
            </a:r>
            <a:r>
              <a:rPr lang="en-AU" sz="1200" b="1" i="0" u="none" baseline="0" dirty="0" smtClean="0">
                <a:solidFill>
                  <a:schemeClr val="tx1"/>
                </a:solidFill>
                <a:effectLst>
                  <a:outerShdw blurRad="38100" dist="38100" dir="2700000" algn="tl">
                    <a:srgbClr val="C0C0C0"/>
                  </a:outerShdw>
                </a:effectLst>
              </a:rPr>
              <a:t>THE HARVARD PSYCHOBIOLOGY LABORATORY</a:t>
            </a:r>
            <a:r>
              <a:rPr lang="en-AU" sz="1200" b="0" i="0" u="none" baseline="0" dirty="0" smtClean="0">
                <a:solidFill>
                  <a:schemeClr val="tx1"/>
                </a:solidFill>
                <a:effectLst>
                  <a:outerShdw blurRad="38100" dist="38100" dir="2700000" algn="tl">
                    <a:srgbClr val="C0C0C0"/>
                  </a:outerShdw>
                </a:effectLst>
              </a:rPr>
              <a:t> (see also following slides ) </a:t>
            </a:r>
            <a:r>
              <a:rPr lang="en-AU" sz="1200" b="0" i="0" u="none" baseline="0" dirty="0" smtClean="0">
                <a:solidFill>
                  <a:schemeClr val="tx1"/>
                </a:solidFill>
                <a:effectLst>
                  <a:outerShdw blurRad="38100" dist="38100" dir="2700000" algn="tl">
                    <a:srgbClr val="C0C0C0"/>
                  </a:outerShdw>
                </a:effectLst>
                <a:sym typeface="Wingdings" pitchFamily="2" charset="2"/>
              </a:rPr>
              <a:t> I’ve highlighted critically important details…</a:t>
            </a:r>
            <a:endParaRPr lang="en-AU" sz="1200" b="0" i="0" u="none" baseline="0" dirty="0" smtClean="0">
              <a:solidFill>
                <a:schemeClr val="tx1"/>
              </a:solidFill>
              <a:effectLst>
                <a:outerShdw blurRad="38100" dist="38100" dir="2700000" algn="tl">
                  <a:srgbClr val="C0C0C0"/>
                </a:outerShdw>
              </a:effectLst>
            </a:endParaRPr>
          </a:p>
          <a:p>
            <a:endParaRPr lang="en-AU" sz="1200" b="1" u="sng" baseline="0" dirty="0" smtClean="0">
              <a:solidFill>
                <a:schemeClr val="tx1"/>
              </a:solidFill>
              <a:effectLst>
                <a:outerShdw blurRad="38100" dist="38100" dir="2700000" algn="tl">
                  <a:srgbClr val="C0C0C0"/>
                </a:outerShdw>
              </a:effectLst>
            </a:endParaRPr>
          </a:p>
          <a:p>
            <a:r>
              <a:rPr lang="en-AU" sz="1200" b="1" u="sng" dirty="0" smtClean="0">
                <a:solidFill>
                  <a:schemeClr val="tx1"/>
                </a:solidFill>
                <a:effectLst>
                  <a:outerShdw blurRad="38100" dist="38100" dir="2700000" algn="tl">
                    <a:srgbClr val="C0C0C0"/>
                  </a:outerShdw>
                </a:effectLst>
              </a:rPr>
              <a:t>Dews, P.B. Studies on behavior. I. </a:t>
            </a:r>
            <a:r>
              <a:rPr lang="en-AU" sz="1200" b="1" dirty="0" smtClean="0">
                <a:solidFill>
                  <a:schemeClr val="tx1"/>
                </a:solidFill>
                <a:effectLst>
                  <a:outerShdw blurRad="38100" dist="38100" dir="2700000" algn="tl">
                    <a:srgbClr val="C0C0C0"/>
                  </a:outerShdw>
                </a:effectLst>
              </a:rPr>
              <a:t/>
            </a:r>
            <a:br>
              <a:rPr lang="en-AU" sz="1200" b="1" dirty="0" smtClean="0">
                <a:solidFill>
                  <a:schemeClr val="tx1"/>
                </a:solidFill>
                <a:effectLst>
                  <a:outerShdw blurRad="38100" dist="38100" dir="2700000" algn="tl">
                    <a:srgbClr val="C0C0C0"/>
                  </a:outerShdw>
                </a:effectLst>
              </a:rPr>
            </a:br>
            <a:r>
              <a:rPr lang="en-AU" sz="1200" b="1" dirty="0" smtClean="0">
                <a:solidFill>
                  <a:schemeClr val="tx1"/>
                </a:solidFill>
                <a:effectLst>
                  <a:outerShdw blurRad="38100" dist="38100" dir="2700000" algn="tl">
                    <a:srgbClr val="C0C0C0"/>
                  </a:outerShdw>
                </a:effectLst>
              </a:rPr>
              <a:t>Differential sensitivity to pentobarbital of pecking performance in pigeons depending on the schedule of reward</a:t>
            </a:r>
            <a:r>
              <a:rPr lang="en-AU" sz="1200" b="1" dirty="0" smtClean="0">
                <a:effectLst>
                  <a:outerShdw blurRad="38100" dist="38100" dir="2700000" algn="tl">
                    <a:srgbClr val="C0C0C0"/>
                  </a:outerShdw>
                </a:effectLst>
              </a:rPr>
              <a:t>.</a:t>
            </a:r>
            <a:r>
              <a:rPr lang="en-AU" sz="1200" b="1" dirty="0" smtClean="0">
                <a:solidFill>
                  <a:schemeClr val="tx1"/>
                </a:solidFill>
                <a:effectLst>
                  <a:outerShdw blurRad="38100" dist="38100" dir="2700000" algn="tl">
                    <a:srgbClr val="C0C0C0"/>
                  </a:outerShdw>
                </a:effectLst>
              </a:rPr>
              <a:t> 1955 </a:t>
            </a:r>
            <a:r>
              <a:rPr lang="en-AU" sz="1200" kern="1200" dirty="0" smtClean="0">
                <a:solidFill>
                  <a:schemeClr val="tx1"/>
                </a:solidFill>
                <a:latin typeface="+mn-lt"/>
                <a:ea typeface="+mn-ea"/>
                <a:cs typeface="+mn-cs"/>
              </a:rPr>
              <a:t>J </a:t>
            </a:r>
            <a:r>
              <a:rPr lang="en-AU" sz="1200" kern="1200" dirty="0" err="1" smtClean="0">
                <a:solidFill>
                  <a:schemeClr val="tx1"/>
                </a:solidFill>
                <a:latin typeface="+mn-lt"/>
                <a:ea typeface="+mn-ea"/>
                <a:cs typeface="+mn-cs"/>
              </a:rPr>
              <a:t>Pharmacol</a:t>
            </a:r>
            <a:r>
              <a:rPr lang="en-AU" sz="1200" kern="1200" dirty="0" smtClean="0">
                <a:solidFill>
                  <a:schemeClr val="tx1"/>
                </a:solidFill>
                <a:latin typeface="+mn-lt"/>
                <a:ea typeface="+mn-ea"/>
                <a:cs typeface="+mn-cs"/>
              </a:rPr>
              <a:t> Exp </a:t>
            </a:r>
            <a:r>
              <a:rPr lang="en-AU" sz="1200" kern="1200" dirty="0" err="1" smtClean="0">
                <a:solidFill>
                  <a:schemeClr val="tx1"/>
                </a:solidFill>
                <a:latin typeface="+mn-lt"/>
                <a:ea typeface="+mn-ea"/>
                <a:cs typeface="+mn-cs"/>
              </a:rPr>
              <a:t>Ther</a:t>
            </a:r>
            <a:r>
              <a:rPr lang="en-AU" sz="1200" kern="1200" dirty="0" smtClean="0">
                <a:solidFill>
                  <a:schemeClr val="tx1"/>
                </a:solidFill>
                <a:latin typeface="+mn-lt"/>
                <a:ea typeface="+mn-ea"/>
                <a:cs typeface="+mn-cs"/>
              </a:rPr>
              <a:t> 138:393-401</a:t>
            </a:r>
            <a:endParaRPr lang="en-AU" sz="1200" b="1" dirty="0" smtClean="0">
              <a:solidFill>
                <a:schemeClr val="tx1"/>
              </a:solidFill>
              <a:effectLst>
                <a:outerShdw blurRad="38100" dist="38100" dir="2700000" algn="tl">
                  <a:srgbClr val="C0C0C0"/>
                </a:outerShdw>
              </a:effectLst>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this seminal paper and in the several that followed, Dews and his colleagues applied techniques and concepts adapted from the behavioral psychology of B.F. Skinner to develop a functional analysis of the behavioral effects of drugs.</a:t>
            </a:r>
          </a:p>
          <a:p>
            <a:endParaRPr lang="en-AU" sz="1200" kern="1200" dirty="0" smtClean="0">
              <a:solidFill>
                <a:schemeClr val="tx1"/>
              </a:solidFill>
              <a:latin typeface="+mn-lt"/>
              <a:ea typeface="+mn-ea"/>
              <a:cs typeface="+mn-cs"/>
            </a:endParaRPr>
          </a:p>
          <a:p>
            <a:r>
              <a:rPr lang="en-AU" sz="1200" b="1" kern="1200" dirty="0" smtClean="0">
                <a:solidFill>
                  <a:schemeClr val="tx1"/>
                </a:solidFill>
                <a:latin typeface="+mn-lt"/>
                <a:ea typeface="+mn-ea"/>
                <a:cs typeface="+mn-cs"/>
              </a:rPr>
              <a:t>Rather than appealing to hypothetical constructs representing internal psychological processes inferred from and having meaning beyond the behavioral observations, Skinner and colleagues examined the functional relationships between the organisms' behavior and the environment</a:t>
            </a:r>
            <a:r>
              <a:rPr lang="en-AU" sz="1200" kern="1200" dirty="0" smtClean="0">
                <a:solidFill>
                  <a:schemeClr val="tx1"/>
                </a:solidFill>
                <a:latin typeface="+mn-lt"/>
                <a:ea typeface="+mn-ea"/>
                <a:cs typeface="+mn-cs"/>
              </a:rPr>
              <a:t>. The methods and analyses of behavior utilized by Skinner emphasized these relationships between behavior and, in particular, its consequences. These relationships between behavior and its consequences were referred to as schedules of reinforcement (</a:t>
            </a:r>
            <a:r>
              <a:rPr lang="en-AU" sz="1200" kern="1200" dirty="0" err="1" smtClean="0">
                <a:solidFill>
                  <a:schemeClr val="tx1"/>
                </a:solidFill>
                <a:latin typeface="+mn-lt"/>
                <a:ea typeface="+mn-ea"/>
                <a:cs typeface="+mn-cs"/>
              </a:rPr>
              <a:t>Ferster</a:t>
            </a:r>
            <a:r>
              <a:rPr lang="en-AU" sz="1200" kern="1200" dirty="0" smtClean="0">
                <a:solidFill>
                  <a:schemeClr val="tx1"/>
                </a:solidFill>
                <a:latin typeface="+mn-lt"/>
                <a:ea typeface="+mn-ea"/>
                <a:cs typeface="+mn-cs"/>
              </a:rPr>
              <a:t> and Skinner </a:t>
            </a:r>
            <a:r>
              <a:rPr lang="en-AU" sz="1200" i="1" u="sng" kern="1200" dirty="0" smtClean="0">
                <a:solidFill>
                  <a:schemeClr val="tx1"/>
                </a:solidFill>
                <a:latin typeface="+mn-lt"/>
                <a:ea typeface="+mn-ea"/>
                <a:cs typeface="+mn-cs"/>
                <a:hlinkClick r:id="rId3"/>
              </a:rPr>
              <a:t>1957</a:t>
            </a:r>
            <a:r>
              <a:rPr lang="en-AU" sz="1200" kern="1200" dirty="0" smtClean="0">
                <a:solidFill>
                  <a:schemeClr val="tx1"/>
                </a:solidFill>
                <a:latin typeface="+mn-lt"/>
                <a:ea typeface="+mn-ea"/>
                <a:cs typeface="+mn-cs"/>
              </a:rPr>
              <a:t>).</a:t>
            </a:r>
          </a:p>
          <a:p>
            <a:endParaRPr lang="en-AU" sz="1200" kern="1200" dirty="0" smtClean="0">
              <a:solidFill>
                <a:schemeClr val="tx1"/>
              </a:solidFill>
              <a:latin typeface="+mn-lt"/>
              <a:ea typeface="+mn-ea"/>
              <a:cs typeface="+mn-cs"/>
            </a:endParaRPr>
          </a:p>
          <a:p>
            <a:r>
              <a:rPr lang="en-AU" sz="1200" b="1" kern="1200" dirty="0" smtClean="0">
                <a:solidFill>
                  <a:schemeClr val="tx1"/>
                </a:solidFill>
                <a:latin typeface="+mn-lt"/>
                <a:ea typeface="+mn-ea"/>
                <a:cs typeface="+mn-cs"/>
              </a:rPr>
              <a:t>The exclusion of hypothetical constructs based on their lack of reducibility to functional relations between behavior and its environmental determinants is arguably the most important distinction between the formulations of Skinner and those of the learning theorists of his day. </a:t>
            </a:r>
            <a:r>
              <a:rPr lang="en-AU" sz="1200" kern="1200" dirty="0" smtClean="0">
                <a:solidFill>
                  <a:schemeClr val="tx1"/>
                </a:solidFill>
                <a:latin typeface="+mn-lt"/>
                <a:ea typeface="+mn-ea"/>
                <a:cs typeface="+mn-cs"/>
              </a:rPr>
              <a:t>Hypothetical constructs are of two types, those that are potentially verifiable, e.g. events taking place in the CNS that relate to behavior, and those that are metaphorical, e.g. those that are exclusively heuristic, "explaining" behavior with models that cannot be seriously believed because of other knowledge (</a:t>
            </a:r>
            <a:r>
              <a:rPr lang="en-AU" sz="1200" kern="1200" dirty="0" err="1" smtClean="0">
                <a:solidFill>
                  <a:schemeClr val="tx1"/>
                </a:solidFill>
                <a:latin typeface="+mn-lt"/>
                <a:ea typeface="+mn-ea"/>
                <a:cs typeface="+mn-cs"/>
              </a:rPr>
              <a:t>MacCorquodale</a:t>
            </a:r>
            <a:r>
              <a:rPr lang="en-AU" sz="1200" kern="1200" dirty="0" smtClean="0">
                <a:solidFill>
                  <a:schemeClr val="tx1"/>
                </a:solidFill>
                <a:latin typeface="+mn-lt"/>
                <a:ea typeface="+mn-ea"/>
                <a:cs typeface="+mn-cs"/>
              </a:rPr>
              <a:t> and </a:t>
            </a:r>
            <a:r>
              <a:rPr lang="en-AU" sz="1200" kern="1200" dirty="0" err="1" smtClean="0">
                <a:solidFill>
                  <a:schemeClr val="tx1"/>
                </a:solidFill>
                <a:latin typeface="+mn-lt"/>
                <a:ea typeface="+mn-ea"/>
                <a:cs typeface="+mn-cs"/>
              </a:rPr>
              <a:t>Meehl</a:t>
            </a:r>
            <a:r>
              <a:rPr lang="en-AU" sz="1200" kern="1200" dirty="0" smtClean="0">
                <a:solidFill>
                  <a:schemeClr val="tx1"/>
                </a:solidFill>
                <a:latin typeface="+mn-lt"/>
                <a:ea typeface="+mn-ea"/>
                <a:cs typeface="+mn-cs"/>
              </a:rPr>
              <a:t> </a:t>
            </a:r>
            <a:r>
              <a:rPr lang="en-AU" sz="1200" i="1" u="sng" kern="1200" dirty="0" smtClean="0">
                <a:solidFill>
                  <a:schemeClr val="tx1"/>
                </a:solidFill>
                <a:latin typeface="+mn-lt"/>
                <a:ea typeface="+mn-ea"/>
                <a:cs typeface="+mn-cs"/>
                <a:hlinkClick r:id="rId3"/>
              </a:rPr>
              <a:t>1948</a:t>
            </a:r>
            <a:r>
              <a:rPr lang="en-AU" sz="1200" kern="1200" dirty="0" smtClean="0">
                <a:solidFill>
                  <a:schemeClr val="tx1"/>
                </a:solidFill>
                <a:latin typeface="+mn-lt"/>
                <a:ea typeface="+mn-ea"/>
                <a:cs typeface="+mn-cs"/>
              </a:rPr>
              <a:t>).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former (potentially verifiable) certainly have their place in a science that relates behavior to neurobiology. </a:t>
            </a:r>
            <a:r>
              <a:rPr lang="en-AU" sz="1200" b="1" kern="1200" dirty="0" smtClean="0">
                <a:solidFill>
                  <a:schemeClr val="tx1"/>
                </a:solidFill>
                <a:latin typeface="+mn-lt"/>
                <a:ea typeface="+mn-ea"/>
                <a:cs typeface="+mn-cs"/>
              </a:rPr>
              <a:t>However, as noted by Skinner, this type of construct is not necessary for a pure science of behavior (i.e. one that deals exclusively with functional relations between behavior and its environmental determinants), and the science of behavior can be complete without these. </a:t>
            </a:r>
            <a:r>
              <a:rPr lang="en-AU" sz="1200" kern="1200" dirty="0" smtClean="0">
                <a:solidFill>
                  <a:schemeClr val="tx1"/>
                </a:solidFill>
                <a:latin typeface="+mn-lt"/>
                <a:ea typeface="+mn-ea"/>
                <a:cs typeface="+mn-cs"/>
              </a:rPr>
              <a:t>Metaphorical constructs, on the other hand, can have a heuristic benefit, but they also have the potential of generating circular explanations whereby the causes of behavior are "explained" by the constructs from which they are inferred. </a:t>
            </a:r>
            <a:r>
              <a:rPr lang="en-AU" sz="1200" b="1" kern="1200" dirty="0" smtClean="0">
                <a:solidFill>
                  <a:schemeClr val="tx1"/>
                </a:solidFill>
                <a:latin typeface="+mn-lt"/>
                <a:ea typeface="+mn-ea"/>
                <a:cs typeface="+mn-cs"/>
              </a:rPr>
              <a:t>Most problematic is that an approach employing constructs directs attention away from the actual determinants of behavior.</a:t>
            </a:r>
          </a:p>
          <a:p>
            <a:endParaRPr lang="en-AU" sz="1200" b="1" kern="1200" dirty="0" smtClean="0">
              <a:solidFill>
                <a:schemeClr val="tx1"/>
              </a:solidFill>
              <a:latin typeface="+mn-lt"/>
              <a:ea typeface="+mn-ea"/>
              <a:cs typeface="+mn-cs"/>
            </a:endParaRPr>
          </a:p>
          <a:p>
            <a:r>
              <a:rPr lang="en-AU" sz="1200" b="1" kern="1200" dirty="0" smtClean="0">
                <a:solidFill>
                  <a:schemeClr val="tx1"/>
                </a:solidFill>
                <a:latin typeface="+mn-lt"/>
                <a:ea typeface="+mn-ea"/>
                <a:cs typeface="+mn-cs"/>
              </a:rPr>
              <a:t>Much of the</a:t>
            </a:r>
            <a:r>
              <a:rPr lang="en-AU" sz="1200" b="1" kern="1200" baseline="0" dirty="0" smtClean="0">
                <a:solidFill>
                  <a:schemeClr val="tx1"/>
                </a:solidFill>
                <a:latin typeface="+mn-lt"/>
                <a:ea typeface="+mn-ea"/>
                <a:cs typeface="+mn-cs"/>
              </a:rPr>
              <a:t> above account is from the truly excellent article </a:t>
            </a:r>
            <a:r>
              <a:rPr lang="en-AU" sz="1200" b="0" i="1" kern="1200" baseline="0" dirty="0" smtClean="0">
                <a:solidFill>
                  <a:schemeClr val="tx1"/>
                </a:solidFill>
                <a:latin typeface="+mn-lt"/>
                <a:ea typeface="+mn-ea"/>
                <a:cs typeface="+mn-cs"/>
              </a:rPr>
              <a:t>(which best covers this material of anything I’ve yet read)</a:t>
            </a:r>
            <a:r>
              <a:rPr lang="en-AU" sz="1200" b="1" i="1" kern="1200" baseline="0" dirty="0" smtClean="0">
                <a:solidFill>
                  <a:schemeClr val="tx1"/>
                </a:solidFill>
                <a:latin typeface="+mn-lt"/>
                <a:ea typeface="+mn-ea"/>
                <a:cs typeface="+mn-cs"/>
              </a:rPr>
              <a:t>:</a:t>
            </a:r>
          </a:p>
          <a:p>
            <a:endParaRPr lang="en-AU"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McMillan, D.E. and Katz, J.L. Continuing implications of the early evidence against the drive-reduction hypothesis of the behavioral effects of drugs. </a:t>
            </a:r>
            <a:r>
              <a:rPr lang="en-AU" sz="1200" i="1" kern="1200" dirty="0" smtClean="0">
                <a:solidFill>
                  <a:schemeClr val="tx1"/>
                </a:solidFill>
                <a:latin typeface="+mn-lt"/>
                <a:ea typeface="+mn-ea"/>
                <a:cs typeface="+mn-cs"/>
              </a:rPr>
              <a:t>Psychopharmacology</a:t>
            </a:r>
            <a:r>
              <a:rPr lang="en-AU" sz="1200" kern="1200" dirty="0" smtClean="0">
                <a:solidFill>
                  <a:schemeClr val="tx1"/>
                </a:solidFill>
                <a:latin typeface="+mn-lt"/>
                <a:ea typeface="+mn-ea"/>
                <a:cs typeface="+mn-cs"/>
              </a:rPr>
              <a:t> 2002</a:t>
            </a:r>
          </a:p>
          <a:p>
            <a:endParaRPr lang="en-AU" sz="1200" b="1" kern="1200" dirty="0" smtClean="0">
              <a:solidFill>
                <a:schemeClr val="tx1"/>
              </a:solidFill>
              <a:latin typeface="+mn-lt"/>
              <a:ea typeface="+mn-ea"/>
              <a:cs typeface="+mn-cs"/>
            </a:endParaRPr>
          </a:p>
          <a:p>
            <a:pPr eaLnBrk="1" hangingPunct="1">
              <a:spcBef>
                <a:spcPct val="0"/>
              </a:spcBef>
            </a:pPr>
            <a:r>
              <a:rPr lang="en-AU" b="1" dirty="0" smtClean="0"/>
              <a:t>Wherein these</a:t>
            </a:r>
            <a:r>
              <a:rPr lang="en-AU" b="1" baseline="0" dirty="0" smtClean="0"/>
              <a:t> important references (per above):</a:t>
            </a:r>
          </a:p>
          <a:p>
            <a:pPr marL="0" marR="0" indent="0" algn="l" defTabSz="914400" rtl="0" eaLnBrk="1" fontAlgn="auto" latinLnBrk="0" hangingPunct="1">
              <a:lnSpc>
                <a:spcPct val="100000"/>
              </a:lnSpc>
              <a:spcBef>
                <a:spcPct val="0"/>
              </a:spcBef>
              <a:spcAft>
                <a:spcPts val="0"/>
              </a:spcAft>
              <a:buClrTx/>
              <a:buSzTx/>
              <a:buFontTx/>
              <a:buNone/>
              <a:tabLst/>
              <a:defRPr/>
            </a:pPr>
            <a:r>
              <a:rPr lang="en-AU" sz="1200" kern="1200" dirty="0" err="1" smtClean="0">
                <a:solidFill>
                  <a:schemeClr val="tx1"/>
                </a:solidFill>
                <a:latin typeface="+mn-lt"/>
                <a:ea typeface="+mn-ea"/>
                <a:cs typeface="+mn-cs"/>
              </a:rPr>
              <a:t>Ferster</a:t>
            </a:r>
            <a:r>
              <a:rPr lang="en-AU" sz="1200" kern="1200" dirty="0" smtClean="0">
                <a:solidFill>
                  <a:schemeClr val="tx1"/>
                </a:solidFill>
                <a:latin typeface="+mn-lt"/>
                <a:ea typeface="+mn-ea"/>
                <a:cs typeface="+mn-cs"/>
              </a:rPr>
              <a:t>, C.B. and Skinner, B.F. </a:t>
            </a:r>
            <a:r>
              <a:rPr lang="en-AU" sz="1200" i="1" kern="1200" dirty="0" smtClean="0">
                <a:solidFill>
                  <a:schemeClr val="tx1"/>
                </a:solidFill>
                <a:latin typeface="+mn-lt"/>
                <a:ea typeface="+mn-ea"/>
                <a:cs typeface="+mn-cs"/>
              </a:rPr>
              <a:t>Schedules of Reinforcement</a:t>
            </a:r>
            <a:r>
              <a:rPr lang="en-AU" sz="1200" kern="1200" dirty="0" smtClean="0">
                <a:solidFill>
                  <a:schemeClr val="tx1"/>
                </a:solidFill>
                <a:latin typeface="+mn-lt"/>
                <a:ea typeface="+mn-ea"/>
                <a:cs typeface="+mn-cs"/>
              </a:rPr>
              <a:t> . Appleton-Century-Crofts, New York (1957). </a:t>
            </a:r>
          </a:p>
          <a:p>
            <a:pPr marL="0" marR="0" indent="0" algn="l" defTabSz="914400" rtl="0" eaLnBrk="1" fontAlgn="auto" latinLnBrk="0" hangingPunct="1">
              <a:lnSpc>
                <a:spcPct val="100000"/>
              </a:lnSpc>
              <a:spcBef>
                <a:spcPct val="0"/>
              </a:spcBef>
              <a:spcAft>
                <a:spcPts val="0"/>
              </a:spcAft>
              <a:buClrTx/>
              <a:buSzTx/>
              <a:buFontTx/>
              <a:buNone/>
              <a:tabLst/>
              <a:defRPr/>
            </a:pPr>
            <a:r>
              <a:rPr lang="en-AU" sz="1200" kern="1200" dirty="0" err="1" smtClean="0">
                <a:solidFill>
                  <a:schemeClr val="tx1"/>
                </a:solidFill>
                <a:latin typeface="+mn-lt"/>
                <a:ea typeface="+mn-ea"/>
                <a:cs typeface="+mn-cs"/>
              </a:rPr>
              <a:t>MacCorquodale</a:t>
            </a:r>
            <a:r>
              <a:rPr lang="en-AU" sz="1200" kern="1200" dirty="0" smtClean="0">
                <a:solidFill>
                  <a:schemeClr val="tx1"/>
                </a:solidFill>
                <a:latin typeface="+mn-lt"/>
                <a:ea typeface="+mn-ea"/>
                <a:cs typeface="+mn-cs"/>
              </a:rPr>
              <a:t> K, </a:t>
            </a:r>
            <a:r>
              <a:rPr lang="en-AU" sz="1200" kern="1200" dirty="0" err="1" smtClean="0">
                <a:solidFill>
                  <a:schemeClr val="tx1"/>
                </a:solidFill>
                <a:latin typeface="+mn-lt"/>
                <a:ea typeface="+mn-ea"/>
                <a:cs typeface="+mn-cs"/>
              </a:rPr>
              <a:t>Meehl</a:t>
            </a:r>
            <a:r>
              <a:rPr lang="en-AU" sz="1200" kern="1200" dirty="0" smtClean="0">
                <a:solidFill>
                  <a:schemeClr val="tx1"/>
                </a:solidFill>
                <a:latin typeface="+mn-lt"/>
                <a:ea typeface="+mn-ea"/>
                <a:cs typeface="+mn-cs"/>
              </a:rPr>
              <a:t> PE (1948) On a distinction between hypothetical constructs and intervening variables. </a:t>
            </a:r>
            <a:r>
              <a:rPr lang="en-AU" sz="1200" kern="1200" dirty="0" err="1" smtClean="0">
                <a:solidFill>
                  <a:schemeClr val="tx1"/>
                </a:solidFill>
                <a:latin typeface="+mn-lt"/>
                <a:ea typeface="+mn-ea"/>
                <a:cs typeface="+mn-cs"/>
              </a:rPr>
              <a:t>Psychol</a:t>
            </a:r>
            <a:r>
              <a:rPr lang="en-AU" sz="1200" kern="1200" dirty="0" smtClean="0">
                <a:solidFill>
                  <a:schemeClr val="tx1"/>
                </a:solidFill>
                <a:latin typeface="+mn-lt"/>
                <a:ea typeface="+mn-ea"/>
                <a:cs typeface="+mn-cs"/>
              </a:rPr>
              <a:t> Rev 55:95-107</a:t>
            </a:r>
          </a:p>
          <a:p>
            <a:pPr marL="0" marR="0" indent="0" algn="l" defTabSz="914400" rtl="0" eaLnBrk="1" fontAlgn="auto" latinLnBrk="0" hangingPunct="1">
              <a:lnSpc>
                <a:spcPct val="100000"/>
              </a:lnSpc>
              <a:spcBef>
                <a:spcPct val="0"/>
              </a:spcBef>
              <a:spcAft>
                <a:spcPts val="0"/>
              </a:spcAft>
              <a:buClrTx/>
              <a:buSzTx/>
              <a:buFontTx/>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AU" sz="1200" kern="1200" dirty="0" smtClean="0">
                <a:solidFill>
                  <a:schemeClr val="tx1"/>
                </a:solidFill>
                <a:latin typeface="+mn-lt"/>
                <a:ea typeface="+mn-ea"/>
                <a:cs typeface="+mn-cs"/>
              </a:rPr>
              <a:t>Oh, and they all 3 had fun, enjoyed</a:t>
            </a:r>
            <a:r>
              <a:rPr lang="en-AU" sz="1200" kern="1200" baseline="0" dirty="0" smtClean="0">
                <a:solidFill>
                  <a:schemeClr val="tx1"/>
                </a:solidFill>
                <a:latin typeface="+mn-lt"/>
                <a:ea typeface="+mn-ea"/>
                <a:cs typeface="+mn-cs"/>
              </a:rPr>
              <a:t> teaching, and wrote significantly about their lives outside Academe, i.e. We knew about various aspects of their controlling </a:t>
            </a:r>
            <a:r>
              <a:rPr lang="en-AU" sz="1200" kern="1200" baseline="0" dirty="0" err="1" smtClean="0">
                <a:solidFill>
                  <a:schemeClr val="tx1"/>
                </a:solidFill>
                <a:latin typeface="+mn-lt"/>
                <a:ea typeface="+mn-ea"/>
                <a:cs typeface="+mn-cs"/>
              </a:rPr>
              <a:t>varialbles</a:t>
            </a:r>
            <a:r>
              <a:rPr lang="en-AU" sz="1200" kern="1200" baseline="0" dirty="0" smtClean="0">
                <a:solidFill>
                  <a:schemeClr val="tx1"/>
                </a:solidFill>
                <a:latin typeface="+mn-lt"/>
                <a:ea typeface="+mn-ea"/>
                <a:cs typeface="+mn-cs"/>
              </a:rPr>
              <a:t> </a:t>
            </a:r>
            <a:r>
              <a:rPr lang="en-AU" sz="1200" kern="1200" baseline="0" dirty="0" smtClean="0">
                <a:solidFill>
                  <a:schemeClr val="tx1"/>
                </a:solidFill>
                <a:latin typeface="+mn-lt"/>
                <a:ea typeface="+mn-ea"/>
                <a:cs typeface="+mn-cs"/>
                <a:sym typeface="Wingdings" pitchFamily="2" charset="2"/>
              </a:rPr>
              <a:t></a:t>
            </a: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AU" sz="1200" kern="1200" dirty="0" smtClean="0">
              <a:solidFill>
                <a:schemeClr val="tx1"/>
              </a:solidFill>
              <a:latin typeface="+mn-lt"/>
              <a:ea typeface="+mn-ea"/>
              <a:cs typeface="+mn-cs"/>
            </a:endParaRPr>
          </a:p>
          <a:p>
            <a:pPr eaLnBrk="1" hangingPunct="1">
              <a:spcBef>
                <a:spcPct val="0"/>
              </a:spcBef>
            </a:pPr>
            <a:endParaRPr lang="en-AU" dirty="0"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E0D313-4DCE-43EA-AFA4-A83B8A6F469B}" type="slidenum">
              <a:rPr lang="en-AU">
                <a:solidFill>
                  <a:prstClr val="black"/>
                </a:solidFill>
              </a:rPr>
              <a:pPr fontAlgn="base">
                <a:spcBef>
                  <a:spcPct val="0"/>
                </a:spcBef>
                <a:spcAft>
                  <a:spcPct val="0"/>
                </a:spcAft>
                <a:defRPr/>
              </a:pPr>
              <a:t>8</a:t>
            </a:fld>
            <a:endParaRPr lang="en-A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smtClean="0"/>
              <a:t>Credit to Chad Drake “getting behavior</a:t>
            </a:r>
            <a:r>
              <a:rPr lang="en-AU" baseline="0" dirty="0" smtClean="0"/>
              <a:t>al about ACT</a:t>
            </a:r>
            <a:r>
              <a:rPr lang="en-AU" baseline="0" smtClean="0"/>
              <a:t>” lectures </a:t>
            </a:r>
            <a:r>
              <a:rPr lang="en-AU" smtClean="0"/>
              <a:t>for </a:t>
            </a:r>
            <a:r>
              <a:rPr lang="en-AU" dirty="0" smtClean="0"/>
              <a:t>diagram</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05FE51-094E-48DD-8066-942D439AD4B2}" type="slidenum">
              <a:rPr lang="en-AU"/>
              <a:pPr fontAlgn="base">
                <a:spcBef>
                  <a:spcPct val="0"/>
                </a:spcBef>
                <a:spcAft>
                  <a:spcPct val="0"/>
                </a:spcAft>
                <a:defRPr/>
              </a:pPr>
              <a:t>9</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DCD8A6-39FF-46A3-8EBC-34458D869D71}" type="slidenum">
              <a:rPr lang="en-AU">
                <a:solidFill>
                  <a:prstClr val="black"/>
                </a:solidFill>
              </a:rPr>
              <a:pPr fontAlgn="base">
                <a:spcBef>
                  <a:spcPct val="0"/>
                </a:spcBef>
                <a:spcAft>
                  <a:spcPct val="0"/>
                </a:spcAft>
                <a:defRPr/>
              </a:pPr>
              <a:t>13</a:t>
            </a:fld>
            <a:endParaRPr lang="en-AU">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C49106-6D12-4F14-A4B6-BFC0B31CF952}" type="slidenum">
              <a:rPr lang="en-AU">
                <a:solidFill>
                  <a:prstClr val="black"/>
                </a:solidFill>
              </a:rPr>
              <a:pPr fontAlgn="base">
                <a:spcBef>
                  <a:spcPct val="0"/>
                </a:spcBef>
                <a:spcAft>
                  <a:spcPct val="0"/>
                </a:spcAft>
                <a:defRPr/>
              </a:pPr>
              <a:t>14</a:t>
            </a:fld>
            <a:endParaRPr lang="en-AU">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p:spPr>
      </p:sp>
      <p:sp>
        <p:nvSpPr>
          <p:cNvPr id="149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44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FEEAE-B722-4CD8-8B28-91817E490D24}" type="slidenum">
              <a:rPr lang="en-AU">
                <a:solidFill>
                  <a:prstClr val="black"/>
                </a:solidFill>
              </a:rPr>
              <a:pPr fontAlgn="base">
                <a:spcBef>
                  <a:spcPct val="0"/>
                </a:spcBef>
                <a:spcAft>
                  <a:spcPct val="0"/>
                </a:spcAft>
                <a:defRPr/>
              </a:pPr>
              <a:t>15</a:t>
            </a:fld>
            <a:endParaRPr lang="en-AU">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AU">
              <a:solidFill>
                <a:prstClr val="black"/>
              </a:solidFill>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dirty="0">
                <a:latin typeface="Arial" charset="0"/>
                <a:ea typeface="msgothic" charset="0"/>
                <a:cs typeface="msgothic" charset="0"/>
              </a:rPr>
              <a:t>Pie charts showing the share of the market (in terms of DDD/1000 population/day) for each psychotropic class in 2000 and 2011. Note the 2011 figure is 58% larger in area to graphically represent the growth in the psychotropic drug market as a whole.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cstate="print"/>
          <a:stretch>
            <a:fillRect/>
          </a:stretch>
        </p:blipFill>
        <p:spPr>
          <a:xfrm>
            <a:off x="3867658" y="0"/>
            <a:ext cx="5276343" cy="6858000"/>
          </a:xfrm>
          <a:prstGeom prst="rect">
            <a:avLst/>
          </a:prstGeom>
        </p:spPr>
      </p:pic>
      <p:sp>
        <p:nvSpPr>
          <p:cNvPr id="2" name="Title 1"/>
          <p:cNvSpPr>
            <a:spLocks noGrp="1"/>
          </p:cNvSpPr>
          <p:nvPr>
            <p:ph type="ctrTitle"/>
          </p:nvPr>
        </p:nvSpPr>
        <p:spPr>
          <a:xfrm>
            <a:off x="457200" y="1951039"/>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5F03044-F367-4A1A-838B-52CA0D98DEA5}" type="datetimeFigureOut">
              <a:rPr lang="en-AU" smtClean="0"/>
              <a:pPr/>
              <a:t>11/12/2012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82F608-34F1-4F77-9DB6-346107E879C2}"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F03044-F367-4A1A-838B-52CA0D98DEA5}" type="datetimeFigureOut">
              <a:rPr lang="en-AU" smtClean="0"/>
              <a:pPr/>
              <a:t>11/12/2012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82F608-34F1-4F77-9DB6-346107E879C2}" type="slidenum">
              <a:rPr lang="en-AU" smtClean="0"/>
              <a:pPr/>
              <a:t>‹#›</a:t>
            </a:fld>
            <a:endParaRPr lang="en-A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F03044-F367-4A1A-838B-52CA0D98DEA5}" type="datetimeFigureOut">
              <a:rPr lang="en-AU" smtClean="0"/>
              <a:pPr/>
              <a:t>11/12/2012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82F608-34F1-4F77-9DB6-346107E879C2}" type="slidenum">
              <a:rPr lang="en-AU" smtClean="0"/>
              <a:pPr/>
              <a:t>‹#›</a:t>
            </a:fld>
            <a:endParaRPr lang="en-AU"/>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pPr>
              <a:defRPr/>
            </a:pPr>
            <a:fld id="{D23940FB-8B55-4660-A022-9A1A4CF5812B}" type="slidenum">
              <a:rPr lang="en-US"/>
              <a:pPr>
                <a:defRPr/>
              </a:pPr>
              <a:t>‹#›</a:t>
            </a:fld>
            <a:endParaRPr lang="en-US"/>
          </a:p>
        </p:txBody>
      </p:sp>
    </p:spTree>
    <p:extLst>
      <p:ext uri="{BB962C8B-B14F-4D97-AF65-F5344CB8AC3E}">
        <p14:creationId xmlns:p14="http://schemas.microsoft.com/office/powerpoint/2010/main" val="2172682479"/>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cstate="print"/>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593308286"/>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973521520"/>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pic>
        <p:nvPicPr>
          <p:cNvPr id="9" name="Picture 8"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4126417530"/>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AU">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92796118"/>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8" name="Footer Placeholder 7"/>
          <p:cNvSpPr>
            <a:spLocks noGrp="1"/>
          </p:cNvSpPr>
          <p:nvPr>
            <p:ph type="ftr" sz="quarter" idx="11"/>
          </p:nvPr>
        </p:nvSpPr>
        <p:spPr/>
        <p:txBody>
          <a:bodyPr/>
          <a:lstStyle/>
          <a:p>
            <a:endParaRPr lang="en-AU">
              <a:solidFill>
                <a:srgbClr val="17375D">
                  <a:lumMod val="20000"/>
                  <a:lumOff val="80000"/>
                </a:srgbClr>
              </a:solidFill>
            </a:endParaRPr>
          </a:p>
        </p:txBody>
      </p:sp>
      <p:sp>
        <p:nvSpPr>
          <p:cNvPr id="9" name="Slide Number Placeholder 8"/>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101866797"/>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4" name="Footer Placeholder 3"/>
          <p:cNvSpPr>
            <a:spLocks noGrp="1"/>
          </p:cNvSpPr>
          <p:nvPr>
            <p:ph type="ftr" sz="quarter" idx="11"/>
          </p:nvPr>
        </p:nvSpPr>
        <p:spPr/>
        <p:txBody>
          <a:bodyPr/>
          <a:lstStyle/>
          <a:p>
            <a:endParaRPr lang="en-AU">
              <a:solidFill>
                <a:srgbClr val="17375D">
                  <a:lumMod val="20000"/>
                  <a:lumOff val="80000"/>
                </a:srgbClr>
              </a:solidFill>
            </a:endParaRPr>
          </a:p>
        </p:txBody>
      </p:sp>
      <p:sp>
        <p:nvSpPr>
          <p:cNvPr id="5" name="Slide Number Placeholder 4"/>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591541368"/>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3" name="Footer Placeholder 2"/>
          <p:cNvSpPr>
            <a:spLocks noGrp="1"/>
          </p:cNvSpPr>
          <p:nvPr>
            <p:ph type="ftr" sz="quarter" idx="11"/>
          </p:nvPr>
        </p:nvSpPr>
        <p:spPr/>
        <p:txBody>
          <a:bodyPr/>
          <a:lstStyle/>
          <a:p>
            <a:endParaRPr lang="en-AU">
              <a:solidFill>
                <a:srgbClr val="17375D">
                  <a:lumMod val="20000"/>
                  <a:lumOff val="80000"/>
                </a:srgbClr>
              </a:solidFill>
            </a:endParaRPr>
          </a:p>
        </p:txBody>
      </p:sp>
      <p:sp>
        <p:nvSpPr>
          <p:cNvPr id="4" name="Slide Number Placeholder 3"/>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pic>
        <p:nvPicPr>
          <p:cNvPr id="5" name="Picture 4"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104676784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F03044-F367-4A1A-838B-52CA0D98DEA5}" type="datetimeFigureOut">
              <a:rPr lang="en-AU" smtClean="0"/>
              <a:pPr/>
              <a:t>11/12/2012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82F608-34F1-4F77-9DB6-346107E879C2}" type="slidenum">
              <a:rPr lang="en-AU" smtClean="0"/>
              <a:pPr/>
              <a:t>‹#›</a:t>
            </a:fld>
            <a:endParaRPr lang="en-AU"/>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AU">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2990136697"/>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AU">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4202615192"/>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224356517"/>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563719264"/>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cstate="print"/>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2895331604"/>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4103582626"/>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pic>
        <p:nvPicPr>
          <p:cNvPr id="9" name="Picture 8"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1710547272"/>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AU">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2780396656"/>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8" name="Footer Placeholder 7"/>
          <p:cNvSpPr>
            <a:spLocks noGrp="1"/>
          </p:cNvSpPr>
          <p:nvPr>
            <p:ph type="ftr" sz="quarter" idx="11"/>
          </p:nvPr>
        </p:nvSpPr>
        <p:spPr/>
        <p:txBody>
          <a:bodyPr/>
          <a:lstStyle/>
          <a:p>
            <a:endParaRPr lang="en-AU">
              <a:solidFill>
                <a:srgbClr val="17375D">
                  <a:lumMod val="20000"/>
                  <a:lumOff val="80000"/>
                </a:srgbClr>
              </a:solidFill>
            </a:endParaRPr>
          </a:p>
        </p:txBody>
      </p:sp>
      <p:sp>
        <p:nvSpPr>
          <p:cNvPr id="9" name="Slide Number Placeholder 8"/>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2249995495"/>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4" name="Footer Placeholder 3"/>
          <p:cNvSpPr>
            <a:spLocks noGrp="1"/>
          </p:cNvSpPr>
          <p:nvPr>
            <p:ph type="ftr" sz="quarter" idx="11"/>
          </p:nvPr>
        </p:nvSpPr>
        <p:spPr/>
        <p:txBody>
          <a:bodyPr/>
          <a:lstStyle/>
          <a:p>
            <a:endParaRPr lang="en-AU">
              <a:solidFill>
                <a:srgbClr val="17375D">
                  <a:lumMod val="20000"/>
                  <a:lumOff val="80000"/>
                </a:srgbClr>
              </a:solidFill>
            </a:endParaRPr>
          </a:p>
        </p:txBody>
      </p:sp>
      <p:sp>
        <p:nvSpPr>
          <p:cNvPr id="5" name="Slide Number Placeholder 4"/>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157398703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30" tIns="45715" rIns="91430" bIns="45715" rtlCol="0" anchor="b" anchorCtr="0">
            <a:normAutofit/>
            <a:scene3d>
              <a:camera prst="orthographicFront"/>
              <a:lightRig rig="balanced" dir="t"/>
            </a:scene3d>
          </a:bodyPr>
          <a:lstStyle>
            <a:lvl1pPr algn="l" defTabSz="914305"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30" tIns="45715" rIns="91430" bIns="45715" rtlCol="0">
            <a:normAutofit/>
            <a:scene3d>
              <a:camera prst="orthographicFront"/>
              <a:lightRig rig="twoPt" dir="t"/>
            </a:scene3d>
          </a:bodyPr>
          <a:lstStyle>
            <a:lvl1pPr marL="0" indent="0" algn="l" defTabSz="914305"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F03044-F367-4A1A-838B-52CA0D98DEA5}" type="datetimeFigureOut">
              <a:rPr lang="en-AU" smtClean="0"/>
              <a:pPr/>
              <a:t>11/12/2012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82F608-34F1-4F77-9DB6-346107E879C2}" type="slidenum">
              <a:rPr lang="en-AU" smtClean="0"/>
              <a:pPr/>
              <a:t>‹#›</a:t>
            </a:fld>
            <a:endParaRPr lang="en-AU"/>
          </a:p>
        </p:txBody>
      </p:sp>
      <p:pic>
        <p:nvPicPr>
          <p:cNvPr id="9" name="Picture 8"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3" name="Footer Placeholder 2"/>
          <p:cNvSpPr>
            <a:spLocks noGrp="1"/>
          </p:cNvSpPr>
          <p:nvPr>
            <p:ph type="ftr" sz="quarter" idx="11"/>
          </p:nvPr>
        </p:nvSpPr>
        <p:spPr/>
        <p:txBody>
          <a:bodyPr/>
          <a:lstStyle/>
          <a:p>
            <a:endParaRPr lang="en-AU">
              <a:solidFill>
                <a:srgbClr val="17375D">
                  <a:lumMod val="20000"/>
                  <a:lumOff val="80000"/>
                </a:srgbClr>
              </a:solidFill>
            </a:endParaRPr>
          </a:p>
        </p:txBody>
      </p:sp>
      <p:sp>
        <p:nvSpPr>
          <p:cNvPr id="4" name="Slide Number Placeholder 3"/>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pic>
        <p:nvPicPr>
          <p:cNvPr id="5" name="Picture 4"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2051797482"/>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AU">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2832537142"/>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AU">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939530658"/>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2007819663"/>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E5F059-6C32-4EE0-90B0-5A73E1FD65E2}"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2AEA3498-5769-4A32-ACD6-6DD60FDA1BAB}"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487778138"/>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cstate="print"/>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3700DE1-2A8D-4D9C-AAF6-FDB20E7E04DA}"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F5BA7E74-60D5-4898-A0E7-4E956EE1861A}"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2928161858"/>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700DE1-2A8D-4D9C-AAF6-FDB20E7E04DA}"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F5BA7E74-60D5-4898-A0E7-4E956EE1861A}"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1869202051"/>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00DE1-2A8D-4D9C-AAF6-FDB20E7E04DA}"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F5BA7E74-60D5-4898-A0E7-4E956EE1861A}" type="slidenum">
              <a:rPr lang="en-AU" smtClean="0">
                <a:solidFill>
                  <a:srgbClr val="17375D">
                    <a:lumMod val="20000"/>
                    <a:lumOff val="80000"/>
                  </a:srgbClr>
                </a:solidFill>
              </a:rPr>
              <a:pPr/>
              <a:t>‹#›</a:t>
            </a:fld>
            <a:endParaRPr lang="en-AU">
              <a:solidFill>
                <a:srgbClr val="17375D">
                  <a:lumMod val="20000"/>
                  <a:lumOff val="80000"/>
                </a:srgbClr>
              </a:solidFill>
            </a:endParaRPr>
          </a:p>
        </p:txBody>
      </p:sp>
      <p:pic>
        <p:nvPicPr>
          <p:cNvPr id="9" name="Picture 8"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304064992"/>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3700DE1-2A8D-4D9C-AAF6-FDB20E7E04DA}"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AU">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F5BA7E74-60D5-4898-A0E7-4E956EE1861A}"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464845771"/>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3700DE1-2A8D-4D9C-AAF6-FDB20E7E04DA}"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8" name="Footer Placeholder 7"/>
          <p:cNvSpPr>
            <a:spLocks noGrp="1"/>
          </p:cNvSpPr>
          <p:nvPr>
            <p:ph type="ftr" sz="quarter" idx="11"/>
          </p:nvPr>
        </p:nvSpPr>
        <p:spPr/>
        <p:txBody>
          <a:bodyPr/>
          <a:lstStyle/>
          <a:p>
            <a:endParaRPr lang="en-AU">
              <a:solidFill>
                <a:srgbClr val="17375D">
                  <a:lumMod val="20000"/>
                  <a:lumOff val="80000"/>
                </a:srgbClr>
              </a:solidFill>
            </a:endParaRPr>
          </a:p>
        </p:txBody>
      </p:sp>
      <p:sp>
        <p:nvSpPr>
          <p:cNvPr id="9" name="Slide Number Placeholder 8"/>
          <p:cNvSpPr>
            <a:spLocks noGrp="1"/>
          </p:cNvSpPr>
          <p:nvPr>
            <p:ph type="sldNum" sz="quarter" idx="12"/>
          </p:nvPr>
        </p:nvSpPr>
        <p:spPr/>
        <p:txBody>
          <a:bodyPr/>
          <a:lstStyle/>
          <a:p>
            <a:fld id="{F5BA7E74-60D5-4898-A0E7-4E956EE1861A}"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96336399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5F03044-F367-4A1A-838B-52CA0D98DEA5}" type="datetimeFigureOut">
              <a:rPr lang="en-AU" smtClean="0"/>
              <a:pPr/>
              <a:t>11/12/2012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82F608-34F1-4F77-9DB6-346107E879C2}" type="slidenum">
              <a:rPr lang="en-AU" smtClean="0"/>
              <a:pPr/>
              <a:t>‹#›</a:t>
            </a:fld>
            <a:endParaRPr lang="en-AU"/>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3700DE1-2A8D-4D9C-AAF6-FDB20E7E04DA}"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4" name="Footer Placeholder 3"/>
          <p:cNvSpPr>
            <a:spLocks noGrp="1"/>
          </p:cNvSpPr>
          <p:nvPr>
            <p:ph type="ftr" sz="quarter" idx="11"/>
          </p:nvPr>
        </p:nvSpPr>
        <p:spPr/>
        <p:txBody>
          <a:bodyPr/>
          <a:lstStyle/>
          <a:p>
            <a:endParaRPr lang="en-AU">
              <a:solidFill>
                <a:srgbClr val="17375D">
                  <a:lumMod val="20000"/>
                  <a:lumOff val="80000"/>
                </a:srgbClr>
              </a:solidFill>
            </a:endParaRPr>
          </a:p>
        </p:txBody>
      </p:sp>
      <p:sp>
        <p:nvSpPr>
          <p:cNvPr id="5" name="Slide Number Placeholder 4"/>
          <p:cNvSpPr>
            <a:spLocks noGrp="1"/>
          </p:cNvSpPr>
          <p:nvPr>
            <p:ph type="sldNum" sz="quarter" idx="12"/>
          </p:nvPr>
        </p:nvSpPr>
        <p:spPr/>
        <p:txBody>
          <a:bodyPr/>
          <a:lstStyle/>
          <a:p>
            <a:fld id="{F5BA7E74-60D5-4898-A0E7-4E956EE1861A}"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116498570"/>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00DE1-2A8D-4D9C-AAF6-FDB20E7E04DA}"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3" name="Footer Placeholder 2"/>
          <p:cNvSpPr>
            <a:spLocks noGrp="1"/>
          </p:cNvSpPr>
          <p:nvPr>
            <p:ph type="ftr" sz="quarter" idx="11"/>
          </p:nvPr>
        </p:nvSpPr>
        <p:spPr/>
        <p:txBody>
          <a:bodyPr/>
          <a:lstStyle/>
          <a:p>
            <a:endParaRPr lang="en-AU">
              <a:solidFill>
                <a:srgbClr val="17375D">
                  <a:lumMod val="20000"/>
                  <a:lumOff val="80000"/>
                </a:srgbClr>
              </a:solidFill>
            </a:endParaRPr>
          </a:p>
        </p:txBody>
      </p:sp>
      <p:sp>
        <p:nvSpPr>
          <p:cNvPr id="4" name="Slide Number Placeholder 3"/>
          <p:cNvSpPr>
            <a:spLocks noGrp="1"/>
          </p:cNvSpPr>
          <p:nvPr>
            <p:ph type="sldNum" sz="quarter" idx="12"/>
          </p:nvPr>
        </p:nvSpPr>
        <p:spPr/>
        <p:txBody>
          <a:bodyPr/>
          <a:lstStyle/>
          <a:p>
            <a:fld id="{F5BA7E74-60D5-4898-A0E7-4E956EE1861A}" type="slidenum">
              <a:rPr lang="en-AU" smtClean="0">
                <a:solidFill>
                  <a:srgbClr val="17375D">
                    <a:lumMod val="20000"/>
                    <a:lumOff val="80000"/>
                  </a:srgbClr>
                </a:solidFill>
              </a:rPr>
              <a:pPr/>
              <a:t>‹#›</a:t>
            </a:fld>
            <a:endParaRPr lang="en-AU">
              <a:solidFill>
                <a:srgbClr val="17375D">
                  <a:lumMod val="20000"/>
                  <a:lumOff val="80000"/>
                </a:srgbClr>
              </a:solidFill>
            </a:endParaRPr>
          </a:p>
        </p:txBody>
      </p:sp>
      <p:pic>
        <p:nvPicPr>
          <p:cNvPr id="5" name="Picture 4"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1283783051"/>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00DE1-2A8D-4D9C-AAF6-FDB20E7E04DA}"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AU">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F5BA7E74-60D5-4898-A0E7-4E956EE1861A}"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540634859"/>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3700DE1-2A8D-4D9C-AAF6-FDB20E7E04DA}"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AU">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F5BA7E74-60D5-4898-A0E7-4E956EE1861A}"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618982114"/>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700DE1-2A8D-4D9C-AAF6-FDB20E7E04DA}"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F5BA7E74-60D5-4898-A0E7-4E956EE1861A}"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149511778"/>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700DE1-2A8D-4D9C-AAF6-FDB20E7E04DA}"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F5BA7E74-60D5-4898-A0E7-4E956EE1861A}"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1248678698"/>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cstate="print"/>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5F03044-F367-4A1A-838B-52CA0D98DEA5}"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AD82F608-34F1-4F77-9DB6-346107E879C2}"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187515442"/>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F03044-F367-4A1A-838B-52CA0D98DEA5}"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AD82F608-34F1-4F77-9DB6-346107E879C2}"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397826265"/>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F03044-F367-4A1A-838B-52CA0D98DEA5}"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AD82F608-34F1-4F77-9DB6-346107E879C2}" type="slidenum">
              <a:rPr lang="en-AU" smtClean="0">
                <a:solidFill>
                  <a:srgbClr val="17375D">
                    <a:lumMod val="20000"/>
                    <a:lumOff val="80000"/>
                  </a:srgbClr>
                </a:solidFill>
              </a:rPr>
              <a:pPr/>
              <a:t>‹#›</a:t>
            </a:fld>
            <a:endParaRPr lang="en-AU">
              <a:solidFill>
                <a:srgbClr val="17375D">
                  <a:lumMod val="20000"/>
                  <a:lumOff val="80000"/>
                </a:srgbClr>
              </a:solidFill>
            </a:endParaRPr>
          </a:p>
        </p:txBody>
      </p:sp>
      <p:pic>
        <p:nvPicPr>
          <p:cNvPr id="9" name="Picture 8"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3490307425"/>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5F03044-F367-4A1A-838B-52CA0D98DEA5}"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AU">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AD82F608-34F1-4F77-9DB6-346107E879C2}"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283548842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20"/>
            <a:ext cx="2743200" cy="827087"/>
          </a:xfrm>
        </p:spPr>
        <p:txBody>
          <a:bodyPr anchor="ctr" anchorCtr="0"/>
          <a:lstStyle>
            <a:lvl1pPr marL="0" indent="0" algn="ctr">
              <a:buNone/>
              <a:defRPr sz="2400" b="0"/>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20"/>
            <a:ext cx="2743200" cy="827087"/>
          </a:xfrm>
        </p:spPr>
        <p:txBody>
          <a:bodyPr anchor="ctr" anchorCtr="0"/>
          <a:lstStyle>
            <a:lvl1pPr marL="0" indent="0" algn="ctr">
              <a:buNone/>
              <a:defRPr sz="2400" b="0"/>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5F03044-F367-4A1A-838B-52CA0D98DEA5}" type="datetimeFigureOut">
              <a:rPr lang="en-AU" smtClean="0"/>
              <a:pPr/>
              <a:t>11/12/2012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D82F608-34F1-4F77-9DB6-346107E879C2}" type="slidenum">
              <a:rPr lang="en-AU" smtClean="0"/>
              <a:pPr/>
              <a:t>‹#›</a:t>
            </a:fld>
            <a:endParaRPr lang="en-AU"/>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5F03044-F367-4A1A-838B-52CA0D98DEA5}"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8" name="Footer Placeholder 7"/>
          <p:cNvSpPr>
            <a:spLocks noGrp="1"/>
          </p:cNvSpPr>
          <p:nvPr>
            <p:ph type="ftr" sz="quarter" idx="11"/>
          </p:nvPr>
        </p:nvSpPr>
        <p:spPr/>
        <p:txBody>
          <a:bodyPr/>
          <a:lstStyle/>
          <a:p>
            <a:endParaRPr lang="en-AU">
              <a:solidFill>
                <a:srgbClr val="17375D">
                  <a:lumMod val="20000"/>
                  <a:lumOff val="80000"/>
                </a:srgbClr>
              </a:solidFill>
            </a:endParaRPr>
          </a:p>
        </p:txBody>
      </p:sp>
      <p:sp>
        <p:nvSpPr>
          <p:cNvPr id="9" name="Slide Number Placeholder 8"/>
          <p:cNvSpPr>
            <a:spLocks noGrp="1"/>
          </p:cNvSpPr>
          <p:nvPr>
            <p:ph type="sldNum" sz="quarter" idx="12"/>
          </p:nvPr>
        </p:nvSpPr>
        <p:spPr/>
        <p:txBody>
          <a:bodyPr/>
          <a:lstStyle/>
          <a:p>
            <a:fld id="{AD82F608-34F1-4F77-9DB6-346107E879C2}"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917292793"/>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5F03044-F367-4A1A-838B-52CA0D98DEA5}"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4" name="Footer Placeholder 3"/>
          <p:cNvSpPr>
            <a:spLocks noGrp="1"/>
          </p:cNvSpPr>
          <p:nvPr>
            <p:ph type="ftr" sz="quarter" idx="11"/>
          </p:nvPr>
        </p:nvSpPr>
        <p:spPr/>
        <p:txBody>
          <a:bodyPr/>
          <a:lstStyle/>
          <a:p>
            <a:endParaRPr lang="en-AU">
              <a:solidFill>
                <a:srgbClr val="17375D">
                  <a:lumMod val="20000"/>
                  <a:lumOff val="80000"/>
                </a:srgbClr>
              </a:solidFill>
            </a:endParaRPr>
          </a:p>
        </p:txBody>
      </p:sp>
      <p:sp>
        <p:nvSpPr>
          <p:cNvPr id="5" name="Slide Number Placeholder 4"/>
          <p:cNvSpPr>
            <a:spLocks noGrp="1"/>
          </p:cNvSpPr>
          <p:nvPr>
            <p:ph type="sldNum" sz="quarter" idx="12"/>
          </p:nvPr>
        </p:nvSpPr>
        <p:spPr/>
        <p:txBody>
          <a:bodyPr/>
          <a:lstStyle/>
          <a:p>
            <a:fld id="{AD82F608-34F1-4F77-9DB6-346107E879C2}"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905823163"/>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03044-F367-4A1A-838B-52CA0D98DEA5}"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3" name="Footer Placeholder 2"/>
          <p:cNvSpPr>
            <a:spLocks noGrp="1"/>
          </p:cNvSpPr>
          <p:nvPr>
            <p:ph type="ftr" sz="quarter" idx="11"/>
          </p:nvPr>
        </p:nvSpPr>
        <p:spPr/>
        <p:txBody>
          <a:bodyPr/>
          <a:lstStyle/>
          <a:p>
            <a:endParaRPr lang="en-AU">
              <a:solidFill>
                <a:srgbClr val="17375D">
                  <a:lumMod val="20000"/>
                  <a:lumOff val="80000"/>
                </a:srgbClr>
              </a:solidFill>
            </a:endParaRPr>
          </a:p>
        </p:txBody>
      </p:sp>
      <p:sp>
        <p:nvSpPr>
          <p:cNvPr id="4" name="Slide Number Placeholder 3"/>
          <p:cNvSpPr>
            <a:spLocks noGrp="1"/>
          </p:cNvSpPr>
          <p:nvPr>
            <p:ph type="sldNum" sz="quarter" idx="12"/>
          </p:nvPr>
        </p:nvSpPr>
        <p:spPr/>
        <p:txBody>
          <a:bodyPr/>
          <a:lstStyle/>
          <a:p>
            <a:fld id="{AD82F608-34F1-4F77-9DB6-346107E879C2}" type="slidenum">
              <a:rPr lang="en-AU" smtClean="0">
                <a:solidFill>
                  <a:srgbClr val="17375D">
                    <a:lumMod val="20000"/>
                    <a:lumOff val="80000"/>
                  </a:srgbClr>
                </a:solidFill>
              </a:rPr>
              <a:pPr/>
              <a:t>‹#›</a:t>
            </a:fld>
            <a:endParaRPr lang="en-AU">
              <a:solidFill>
                <a:srgbClr val="17375D">
                  <a:lumMod val="20000"/>
                  <a:lumOff val="80000"/>
                </a:srgbClr>
              </a:solidFill>
            </a:endParaRPr>
          </a:p>
        </p:txBody>
      </p:sp>
      <p:pic>
        <p:nvPicPr>
          <p:cNvPr id="5" name="Picture 4"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3643005600"/>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03044-F367-4A1A-838B-52CA0D98DEA5}"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AU">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AD82F608-34F1-4F77-9DB6-346107E879C2}"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4213967239"/>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5F03044-F367-4A1A-838B-52CA0D98DEA5}"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6" name="Footer Placeholder 5"/>
          <p:cNvSpPr>
            <a:spLocks noGrp="1"/>
          </p:cNvSpPr>
          <p:nvPr>
            <p:ph type="ftr" sz="quarter" idx="11"/>
          </p:nvPr>
        </p:nvSpPr>
        <p:spPr/>
        <p:txBody>
          <a:bodyPr/>
          <a:lstStyle/>
          <a:p>
            <a:endParaRPr lang="en-AU">
              <a:solidFill>
                <a:srgbClr val="17375D">
                  <a:lumMod val="20000"/>
                  <a:lumOff val="80000"/>
                </a:srgbClr>
              </a:solidFill>
            </a:endParaRPr>
          </a:p>
        </p:txBody>
      </p:sp>
      <p:sp>
        <p:nvSpPr>
          <p:cNvPr id="7" name="Slide Number Placeholder 6"/>
          <p:cNvSpPr>
            <a:spLocks noGrp="1"/>
          </p:cNvSpPr>
          <p:nvPr>
            <p:ph type="sldNum" sz="quarter" idx="12"/>
          </p:nvPr>
        </p:nvSpPr>
        <p:spPr/>
        <p:txBody>
          <a:bodyPr/>
          <a:lstStyle/>
          <a:p>
            <a:fld id="{AD82F608-34F1-4F77-9DB6-346107E879C2}"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2213945287"/>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F03044-F367-4A1A-838B-52CA0D98DEA5}"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AD82F608-34F1-4F77-9DB6-346107E879C2}"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1990087925"/>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F03044-F367-4A1A-838B-52CA0D98DEA5}" type="datetimeFigureOut">
              <a:rPr lang="en-AU" smtClean="0">
                <a:solidFill>
                  <a:srgbClr val="17375D">
                    <a:lumMod val="20000"/>
                    <a:lumOff val="80000"/>
                  </a:srgbClr>
                </a:solidFill>
              </a:rPr>
              <a:pPr/>
              <a:t>11/12/2012</a:t>
            </a:fld>
            <a:endParaRPr lang="en-AU">
              <a:solidFill>
                <a:srgbClr val="17375D">
                  <a:lumMod val="20000"/>
                  <a:lumOff val="80000"/>
                </a:srgbClr>
              </a:solidFill>
            </a:endParaRPr>
          </a:p>
        </p:txBody>
      </p:sp>
      <p:sp>
        <p:nvSpPr>
          <p:cNvPr id="5" name="Footer Placeholder 4"/>
          <p:cNvSpPr>
            <a:spLocks noGrp="1"/>
          </p:cNvSpPr>
          <p:nvPr>
            <p:ph type="ftr" sz="quarter" idx="11"/>
          </p:nvPr>
        </p:nvSpPr>
        <p:spPr/>
        <p:txBody>
          <a:bodyPr/>
          <a:lstStyle/>
          <a:p>
            <a:endParaRPr lang="en-AU">
              <a:solidFill>
                <a:srgbClr val="17375D">
                  <a:lumMod val="20000"/>
                  <a:lumOff val="80000"/>
                </a:srgbClr>
              </a:solidFill>
            </a:endParaRPr>
          </a:p>
        </p:txBody>
      </p:sp>
      <p:sp>
        <p:nvSpPr>
          <p:cNvPr id="6" name="Slide Number Placeholder 5"/>
          <p:cNvSpPr>
            <a:spLocks noGrp="1"/>
          </p:cNvSpPr>
          <p:nvPr>
            <p:ph type="sldNum" sz="quarter" idx="12"/>
          </p:nvPr>
        </p:nvSpPr>
        <p:spPr/>
        <p:txBody>
          <a:bodyPr/>
          <a:lstStyle/>
          <a:p>
            <a:fld id="{AD82F608-34F1-4F77-9DB6-346107E879C2}" type="slidenum">
              <a:rPr lang="en-AU" smtClean="0">
                <a:solidFill>
                  <a:srgbClr val="17375D">
                    <a:lumMod val="20000"/>
                    <a:lumOff val="80000"/>
                  </a:srgbClr>
                </a:solidFill>
              </a:rPr>
              <a:pPr/>
              <a:t>‹#›</a:t>
            </a:fld>
            <a:endParaRPr lang="en-AU">
              <a:solidFill>
                <a:srgbClr val="17375D">
                  <a:lumMod val="20000"/>
                  <a:lumOff val="80000"/>
                </a:srgbClr>
              </a:solidFill>
            </a:endParaRPr>
          </a:p>
        </p:txBody>
      </p:sp>
    </p:spTree>
    <p:extLst>
      <p:ext uri="{BB962C8B-B14F-4D97-AF65-F5344CB8AC3E}">
        <p14:creationId xmlns:p14="http://schemas.microsoft.com/office/powerpoint/2010/main" val="338795932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5F03044-F367-4A1A-838B-52CA0D98DEA5}" type="datetimeFigureOut">
              <a:rPr lang="en-AU" smtClean="0"/>
              <a:pPr/>
              <a:t>11/12/2012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D82F608-34F1-4F77-9DB6-346107E879C2}" type="slidenum">
              <a:rPr lang="en-AU" smtClean="0"/>
              <a:pPr/>
              <a:t>‹#›</a:t>
            </a:fld>
            <a:endParaRPr lang="en-A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03044-F367-4A1A-838B-52CA0D98DEA5}" type="datetimeFigureOut">
              <a:rPr lang="en-AU" smtClean="0"/>
              <a:pPr/>
              <a:t>11/12/2012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D82F608-34F1-4F77-9DB6-346107E879C2}" type="slidenum">
              <a:rPr lang="en-AU" smtClean="0"/>
              <a:pPr/>
              <a:t>‹#›</a:t>
            </a:fld>
            <a:endParaRPr lang="en-AU"/>
          </a:p>
        </p:txBody>
      </p:sp>
      <p:pic>
        <p:nvPicPr>
          <p:cNvPr id="5" name="Picture 4"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1" y="3200400"/>
            <a:ext cx="2703513" cy="2636839"/>
          </a:xfrm>
        </p:spPr>
        <p:txBody>
          <a:bodyPr/>
          <a:lstStyle>
            <a:lvl1pPr marL="0" indent="0">
              <a:lnSpc>
                <a:spcPct val="150000"/>
              </a:lnSpc>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03044-F367-4A1A-838B-52CA0D98DEA5}" type="datetimeFigureOut">
              <a:rPr lang="en-AU" smtClean="0"/>
              <a:pPr/>
              <a:t>11/12/2012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82F608-34F1-4F77-9DB6-346107E879C2}" type="slidenum">
              <a:rPr lang="en-AU" smtClean="0"/>
              <a:pPr/>
              <a:t>‹#›</a:t>
            </a:fld>
            <a:endParaRPr lang="en-A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30" tIns="45715" rIns="91430" bIns="45715" rtlCol="0" anchor="ctr" anchorCtr="0">
            <a:noAutofit/>
          </a:bodyPr>
          <a:lstStyle>
            <a:lvl1pPr algn="l" defTabSz="914305"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30" tIns="45715" rIns="91430" bIns="45715" rtlCol="0">
            <a:normAutofit/>
          </a:bodyPr>
          <a:lstStyle>
            <a:lvl1pPr marL="0" indent="0">
              <a:lnSpc>
                <a:spcPct val="150000"/>
              </a:lnSpc>
              <a:buNone/>
              <a:defRPr sz="1400" kern="1200">
                <a:solidFill>
                  <a:schemeClr val="tx2"/>
                </a:solidFill>
                <a:latin typeface="+mn-lt"/>
                <a:ea typeface="+mn-ea"/>
                <a:cs typeface="+mn-cs"/>
              </a:defRPr>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marL="0" lvl="0" indent="0" algn="l" defTabSz="914305"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5F03044-F367-4A1A-838B-52CA0D98DEA5}" type="datetimeFigureOut">
              <a:rPr lang="en-AU" smtClean="0"/>
              <a:pPr/>
              <a:t>11/12/2012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D82F608-34F1-4F77-9DB6-346107E879C2}" type="slidenum">
              <a:rPr lang="en-AU" smtClean="0"/>
              <a:pPr/>
              <a:t>‹#›</a:t>
            </a:fld>
            <a:endParaRPr lang="en-A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1"/>
            <a:ext cx="8229600" cy="1325562"/>
          </a:xfrm>
          <a:prstGeom prst="rect">
            <a:avLst/>
          </a:prstGeom>
        </p:spPr>
        <p:txBody>
          <a:bodyPr vert="horz" lIns="91430" tIns="45715" rIns="91430" bIns="45715"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000" b="0" kern="1200">
                <a:solidFill>
                  <a:schemeClr val="tx2">
                    <a:lumMod val="20000"/>
                    <a:lumOff val="80000"/>
                  </a:schemeClr>
                </a:solidFill>
                <a:effectLst/>
                <a:latin typeface="+mn-lt"/>
                <a:ea typeface="+mn-ea"/>
                <a:cs typeface="+mn-cs"/>
              </a:defRPr>
            </a:lvl1pPr>
          </a:lstStyle>
          <a:p>
            <a:fld id="{D5F03044-F367-4A1A-838B-52CA0D98DEA5}" type="datetimeFigureOut">
              <a:rPr lang="en-AU" smtClean="0"/>
              <a:pPr/>
              <a:t>11/12/2012</a:t>
            </a:fld>
            <a:endParaRPr lang="en-AU"/>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000" b="0" kern="1200">
                <a:solidFill>
                  <a:schemeClr val="tx2">
                    <a:lumMod val="20000"/>
                    <a:lumOff val="80000"/>
                  </a:schemeClr>
                </a:solidFill>
                <a:effectLst/>
                <a:latin typeface="+mn-lt"/>
                <a:ea typeface="+mn-ea"/>
                <a:cs typeface="+mn-cs"/>
              </a:defRPr>
            </a:lvl1pPr>
          </a:lstStyle>
          <a:p>
            <a:endParaRPr lang="en-AU"/>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000" b="0" kern="1200">
                <a:solidFill>
                  <a:schemeClr val="tx2">
                    <a:lumMod val="20000"/>
                    <a:lumOff val="80000"/>
                  </a:schemeClr>
                </a:solidFill>
                <a:effectLst/>
                <a:latin typeface="+mn-lt"/>
                <a:ea typeface="+mn-ea"/>
                <a:cs typeface="+mn-cs"/>
              </a:defRPr>
            </a:lvl1pPr>
          </a:lstStyle>
          <a:p>
            <a:fld id="{AD82F608-34F1-4F77-9DB6-346107E879C2}" type="slidenum">
              <a:rPr lang="en-AU" smtClean="0"/>
              <a:pPr/>
              <a:t>‹#›</a:t>
            </a:fld>
            <a:endParaRPr lang="en-AU"/>
          </a:p>
        </p:txBody>
      </p:sp>
      <p:pic>
        <p:nvPicPr>
          <p:cNvPr id="8" name="Picture 7" descr="dandelion.png"/>
          <p:cNvPicPr>
            <a:picLocks noChangeAspect="1"/>
          </p:cNvPicPr>
          <p:nvPr/>
        </p:nvPicPr>
        <p:blipFill>
          <a:blip r:embed="rId14" cstate="print"/>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5" cstate="print"/>
          <a:srcRect l="42293" t="29512" r="38657" b="34962"/>
          <a:stretch>
            <a:fillRect/>
          </a:stretch>
        </p:blipFill>
        <p:spPr>
          <a:xfrm>
            <a:off x="0" y="0"/>
            <a:ext cx="1475880" cy="357738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thruBlk="1"/>
  </p:transition>
  <p:txStyles>
    <p:titleStyle>
      <a:lvl1pPr algn="l" defTabSz="914305"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865" indent="-342865" algn="l" defTabSz="914305"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760" indent="-282545" algn="l" defTabSz="914305"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305" indent="-282545" algn="l" defTabSz="914305"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851" indent="-282545" algn="l" defTabSz="914305"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095" indent="-295245" algn="l" defTabSz="914305"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641" indent="-282545" algn="l" defTabSz="914305"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187" indent="-282545" algn="l" defTabSz="914305"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732" indent="-282545" algn="l" defTabSz="914305"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278" indent="-282545" algn="l" defTabSz="914305"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pPr defTabSz="914400"/>
            <a:fld id="{F0E5F059-6C32-4EE0-90B0-5A73E1FD65E2}" type="datetimeFigureOut">
              <a:rPr lang="en-AU" smtClean="0">
                <a:solidFill>
                  <a:srgbClr val="17375D">
                    <a:lumMod val="20000"/>
                    <a:lumOff val="80000"/>
                  </a:srgbClr>
                </a:solidFill>
              </a:rPr>
              <a:pPr defTabSz="914400"/>
              <a:t>11/12/2012</a:t>
            </a:fld>
            <a:endParaRPr lang="en-AU">
              <a:solidFill>
                <a:srgbClr val="17375D">
                  <a:lumMod val="20000"/>
                  <a:lumOff val="80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pPr defTabSz="914400"/>
            <a:endParaRPr lang="en-AU">
              <a:solidFill>
                <a:srgbClr val="17375D">
                  <a:lumMod val="20000"/>
                  <a:lumOff val="8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pPr defTabSz="914400"/>
            <a:fld id="{2AEA3498-5769-4A32-ACD6-6DD60FDA1BAB}" type="slidenum">
              <a:rPr lang="en-AU" smtClean="0">
                <a:solidFill>
                  <a:srgbClr val="17375D">
                    <a:lumMod val="20000"/>
                    <a:lumOff val="80000"/>
                  </a:srgbClr>
                </a:solidFill>
              </a:rPr>
              <a:pPr defTabSz="914400"/>
              <a:t>‹#›</a:t>
            </a:fld>
            <a:endParaRPr lang="en-AU">
              <a:solidFill>
                <a:srgbClr val="17375D">
                  <a:lumMod val="20000"/>
                  <a:lumOff val="80000"/>
                </a:srgbClr>
              </a:solidFill>
            </a:endParaRPr>
          </a:p>
        </p:txBody>
      </p:sp>
      <p:pic>
        <p:nvPicPr>
          <p:cNvPr id="8" name="Picture 7" descr="dandelion.png"/>
          <p:cNvPicPr>
            <a:picLocks noChangeAspect="1"/>
          </p:cNvPicPr>
          <p:nvPr/>
        </p:nvPicPr>
        <p:blipFill>
          <a:blip r:embed="rId13" cstate="print"/>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cstate="print"/>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52340306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thruBlk="1"/>
  </p:transition>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pPr defTabSz="914400"/>
            <a:fld id="{F0E5F059-6C32-4EE0-90B0-5A73E1FD65E2}" type="datetimeFigureOut">
              <a:rPr lang="en-AU" smtClean="0">
                <a:solidFill>
                  <a:srgbClr val="17375D">
                    <a:lumMod val="20000"/>
                    <a:lumOff val="80000"/>
                  </a:srgbClr>
                </a:solidFill>
              </a:rPr>
              <a:pPr defTabSz="914400"/>
              <a:t>11/12/2012</a:t>
            </a:fld>
            <a:endParaRPr lang="en-AU">
              <a:solidFill>
                <a:srgbClr val="17375D">
                  <a:lumMod val="20000"/>
                  <a:lumOff val="80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pPr defTabSz="914400"/>
            <a:endParaRPr lang="en-AU">
              <a:solidFill>
                <a:srgbClr val="17375D">
                  <a:lumMod val="20000"/>
                  <a:lumOff val="8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pPr defTabSz="914400"/>
            <a:fld id="{2AEA3498-5769-4A32-ACD6-6DD60FDA1BAB}" type="slidenum">
              <a:rPr lang="en-AU" smtClean="0">
                <a:solidFill>
                  <a:srgbClr val="17375D">
                    <a:lumMod val="20000"/>
                    <a:lumOff val="80000"/>
                  </a:srgbClr>
                </a:solidFill>
              </a:rPr>
              <a:pPr defTabSz="914400"/>
              <a:t>‹#›</a:t>
            </a:fld>
            <a:endParaRPr lang="en-AU">
              <a:solidFill>
                <a:srgbClr val="17375D">
                  <a:lumMod val="20000"/>
                  <a:lumOff val="80000"/>
                </a:srgbClr>
              </a:solidFill>
            </a:endParaRPr>
          </a:p>
        </p:txBody>
      </p:sp>
      <p:pic>
        <p:nvPicPr>
          <p:cNvPr id="8" name="Picture 7" descr="dandelion.png"/>
          <p:cNvPicPr>
            <a:picLocks noChangeAspect="1"/>
          </p:cNvPicPr>
          <p:nvPr/>
        </p:nvPicPr>
        <p:blipFill>
          <a:blip r:embed="rId13" cstate="print"/>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cstate="print"/>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330246347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thruBlk="1"/>
  </p:transition>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pPr defTabSz="914400"/>
            <a:fld id="{83700DE1-2A8D-4D9C-AAF6-FDB20E7E04DA}" type="datetimeFigureOut">
              <a:rPr lang="en-AU" smtClean="0">
                <a:solidFill>
                  <a:srgbClr val="17375D">
                    <a:lumMod val="20000"/>
                    <a:lumOff val="80000"/>
                  </a:srgbClr>
                </a:solidFill>
              </a:rPr>
              <a:pPr defTabSz="914400"/>
              <a:t>11/12/2012</a:t>
            </a:fld>
            <a:endParaRPr lang="en-AU">
              <a:solidFill>
                <a:srgbClr val="17375D">
                  <a:lumMod val="20000"/>
                  <a:lumOff val="80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pPr defTabSz="914400"/>
            <a:endParaRPr lang="en-AU">
              <a:solidFill>
                <a:srgbClr val="17375D">
                  <a:lumMod val="20000"/>
                  <a:lumOff val="8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pPr defTabSz="914400"/>
            <a:fld id="{F5BA7E74-60D5-4898-A0E7-4E956EE1861A}" type="slidenum">
              <a:rPr lang="en-AU" smtClean="0">
                <a:solidFill>
                  <a:srgbClr val="17375D">
                    <a:lumMod val="20000"/>
                    <a:lumOff val="80000"/>
                  </a:srgbClr>
                </a:solidFill>
              </a:rPr>
              <a:pPr defTabSz="914400"/>
              <a:t>‹#›</a:t>
            </a:fld>
            <a:endParaRPr lang="en-AU">
              <a:solidFill>
                <a:srgbClr val="17375D">
                  <a:lumMod val="20000"/>
                  <a:lumOff val="80000"/>
                </a:srgbClr>
              </a:solidFill>
            </a:endParaRPr>
          </a:p>
        </p:txBody>
      </p:sp>
      <p:pic>
        <p:nvPicPr>
          <p:cNvPr id="8" name="Picture 7" descr="dandelion.png"/>
          <p:cNvPicPr>
            <a:picLocks noChangeAspect="1"/>
          </p:cNvPicPr>
          <p:nvPr/>
        </p:nvPicPr>
        <p:blipFill>
          <a:blip r:embed="rId13" cstate="print"/>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cstate="print"/>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31600888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fade thruBlk="1"/>
  </p:transition>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pPr defTabSz="914400"/>
            <a:fld id="{D5F03044-F367-4A1A-838B-52CA0D98DEA5}" type="datetimeFigureOut">
              <a:rPr lang="en-AU" smtClean="0">
                <a:solidFill>
                  <a:srgbClr val="17375D">
                    <a:lumMod val="20000"/>
                    <a:lumOff val="80000"/>
                  </a:srgbClr>
                </a:solidFill>
              </a:rPr>
              <a:pPr defTabSz="914400"/>
              <a:t>11/12/2012</a:t>
            </a:fld>
            <a:endParaRPr lang="en-AU">
              <a:solidFill>
                <a:srgbClr val="17375D">
                  <a:lumMod val="20000"/>
                  <a:lumOff val="80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pPr defTabSz="914400"/>
            <a:endParaRPr lang="en-AU">
              <a:solidFill>
                <a:srgbClr val="17375D">
                  <a:lumMod val="20000"/>
                  <a:lumOff val="8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pPr defTabSz="914400"/>
            <a:fld id="{AD82F608-34F1-4F77-9DB6-346107E879C2}" type="slidenum">
              <a:rPr lang="en-AU" smtClean="0">
                <a:solidFill>
                  <a:srgbClr val="17375D">
                    <a:lumMod val="20000"/>
                    <a:lumOff val="80000"/>
                  </a:srgbClr>
                </a:solidFill>
              </a:rPr>
              <a:pPr defTabSz="914400"/>
              <a:t>‹#›</a:t>
            </a:fld>
            <a:endParaRPr lang="en-AU">
              <a:solidFill>
                <a:srgbClr val="17375D">
                  <a:lumMod val="20000"/>
                  <a:lumOff val="80000"/>
                </a:srgbClr>
              </a:solidFill>
            </a:endParaRPr>
          </a:p>
        </p:txBody>
      </p:sp>
      <p:pic>
        <p:nvPicPr>
          <p:cNvPr id="8" name="Picture 7" descr="dandelion.png"/>
          <p:cNvPicPr>
            <a:picLocks noChangeAspect="1"/>
          </p:cNvPicPr>
          <p:nvPr/>
        </p:nvPicPr>
        <p:blipFill>
          <a:blip r:embed="rId13" cstate="print"/>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cstate="print"/>
          <a:srcRect l="42293" t="29512" r="38657" b="34962"/>
          <a:stretch>
            <a:fillRect/>
          </a:stretch>
        </p:blipFill>
        <p:spPr>
          <a:xfrm>
            <a:off x="0" y="0"/>
            <a:ext cx="1475880" cy="3577380"/>
          </a:xfrm>
          <a:prstGeom prst="rect">
            <a:avLst/>
          </a:prstGeom>
        </p:spPr>
      </p:pic>
    </p:spTree>
    <p:extLst>
      <p:ext uri="{BB962C8B-B14F-4D97-AF65-F5344CB8AC3E}">
        <p14:creationId xmlns:p14="http://schemas.microsoft.com/office/powerpoint/2010/main" val="412278366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p:fade thruBlk="1"/>
  </p:transition>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rxisk.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hyperlink" Target="http://www.rxisk.org/" TargetMode="External"/><Relationship Id="rId2" Type="http://schemas.openxmlformats.org/officeDocument/2006/relationships/hyperlink" Target="mailto:robpurssey@gmail.com" TargetMode="Externa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0813" y="116632"/>
            <a:ext cx="4962373" cy="6552728"/>
          </a:xfrm>
          <a:prstGeom prst="rect">
            <a:avLst/>
          </a:prstGeom>
        </p:spPr>
      </p:pic>
      <p:sp>
        <p:nvSpPr>
          <p:cNvPr id="2" name="TextBox 1"/>
          <p:cNvSpPr txBox="1"/>
          <p:nvPr/>
        </p:nvSpPr>
        <p:spPr>
          <a:xfrm>
            <a:off x="4427984" y="5723964"/>
            <a:ext cx="184731" cy="369332"/>
          </a:xfrm>
          <a:prstGeom prst="rect">
            <a:avLst/>
          </a:prstGeom>
          <a:noFill/>
        </p:spPr>
        <p:txBody>
          <a:bodyPr wrap="none" rtlCol="0">
            <a:spAutoFit/>
          </a:bodyPr>
          <a:lstStyle/>
          <a:p>
            <a:endParaRPr lang="en-AU" dirty="0"/>
          </a:p>
        </p:txBody>
      </p:sp>
      <p:sp>
        <p:nvSpPr>
          <p:cNvPr id="6" name="Rectangle 5"/>
          <p:cNvSpPr/>
          <p:nvPr/>
        </p:nvSpPr>
        <p:spPr>
          <a:xfrm>
            <a:off x="2090813" y="4447254"/>
            <a:ext cx="4962373" cy="22322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AU" sz="4800" b="1" dirty="0" smtClean="0">
                <a:solidFill>
                  <a:srgbClr val="FF0000"/>
                </a:solidFill>
              </a:rPr>
              <a:t>FUNCTIONAL</a:t>
            </a:r>
          </a:p>
          <a:p>
            <a:pPr algn="ctr"/>
            <a:r>
              <a:rPr lang="en-AU" sz="4800" b="1" dirty="0" smtClean="0">
                <a:solidFill>
                  <a:srgbClr val="FF0000"/>
                </a:solidFill>
              </a:rPr>
              <a:t>CONTEXTUAL </a:t>
            </a:r>
          </a:p>
          <a:p>
            <a:pPr algn="ctr"/>
            <a:r>
              <a:rPr lang="en-AU" sz="4800" b="1" dirty="0" smtClean="0">
                <a:solidFill>
                  <a:srgbClr val="FF0000"/>
                </a:solidFill>
              </a:rPr>
              <a:t>PSYCHIATRIST</a:t>
            </a:r>
            <a:endParaRPr lang="en-AU" sz="4800" b="1" dirty="0">
              <a:solidFill>
                <a:srgbClr val="FF0000"/>
              </a:solidFill>
            </a:endParaRPr>
          </a:p>
        </p:txBody>
      </p:sp>
    </p:spTree>
    <p:extLst>
      <p:ext uri="{BB962C8B-B14F-4D97-AF65-F5344CB8AC3E}">
        <p14:creationId xmlns:p14="http://schemas.microsoft.com/office/powerpoint/2010/main" val="256704150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
          <p:cNvGraphicFramePr>
            <a:graphicFrameLocks/>
          </p:cNvGraphicFramePr>
          <p:nvPr>
            <p:extLst>
              <p:ext uri="{D42A27DB-BD31-4B8C-83A1-F6EECF244321}">
                <p14:modId xmlns:p14="http://schemas.microsoft.com/office/powerpoint/2010/main" val="1253711645"/>
              </p:ext>
            </p:extLst>
          </p:nvPr>
        </p:nvGraphicFramePr>
        <p:xfrm>
          <a:off x="250826" y="1268413"/>
          <a:ext cx="8785225" cy="5113338"/>
        </p:xfrm>
        <a:graphic>
          <a:graphicData uri="http://schemas.openxmlformats.org/drawingml/2006/table">
            <a:tbl>
              <a:tblPr/>
              <a:tblGrid>
                <a:gridCol w="4392613"/>
                <a:gridCol w="4392612"/>
              </a:tblGrid>
              <a:tr h="5113338">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9" y="1268760"/>
            <a:ext cx="4385171" cy="511256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268760"/>
            <a:ext cx="4320480" cy="5112568"/>
          </a:xfrm>
          <a:prstGeom prst="rect">
            <a:avLst/>
          </a:prstGeom>
        </p:spPr>
      </p:pic>
      <p:sp>
        <p:nvSpPr>
          <p:cNvPr id="3" name="TextBox 2"/>
          <p:cNvSpPr txBox="1"/>
          <p:nvPr/>
        </p:nvSpPr>
        <p:spPr>
          <a:xfrm>
            <a:off x="719572" y="291665"/>
            <a:ext cx="3384376" cy="369332"/>
          </a:xfrm>
          <a:prstGeom prst="rect">
            <a:avLst/>
          </a:prstGeom>
          <a:noFill/>
        </p:spPr>
        <p:txBody>
          <a:bodyPr wrap="square" lIns="91430" tIns="45715" rIns="91430" bIns="45715" rtlCol="0">
            <a:spAutoFit/>
          </a:bodyPr>
          <a:lstStyle/>
          <a:p>
            <a:r>
              <a:rPr lang="en-AU" b="1" dirty="0" smtClean="0"/>
              <a:t>Functional contextual analysis</a:t>
            </a:r>
            <a:endParaRPr lang="en-AU" b="1" dirty="0"/>
          </a:p>
        </p:txBody>
      </p:sp>
      <p:sp>
        <p:nvSpPr>
          <p:cNvPr id="4" name="TextBox 3"/>
          <p:cNvSpPr txBox="1"/>
          <p:nvPr/>
        </p:nvSpPr>
        <p:spPr>
          <a:xfrm>
            <a:off x="4757337" y="290553"/>
            <a:ext cx="4019049" cy="369332"/>
          </a:xfrm>
          <a:prstGeom prst="rect">
            <a:avLst/>
          </a:prstGeom>
          <a:noFill/>
        </p:spPr>
        <p:txBody>
          <a:bodyPr wrap="none" lIns="91430" tIns="45715" rIns="91430" bIns="45715" rtlCol="0">
            <a:spAutoFit/>
          </a:bodyPr>
          <a:lstStyle/>
          <a:p>
            <a:r>
              <a:rPr lang="en-AU" b="1" dirty="0"/>
              <a:t>Decontextualised </a:t>
            </a:r>
            <a:r>
              <a:rPr lang="en-AU" b="1" dirty="0" smtClean="0"/>
              <a:t>Mechanistic </a:t>
            </a:r>
            <a:r>
              <a:rPr lang="en-AU" b="1" dirty="0"/>
              <a:t>analysis</a:t>
            </a:r>
          </a:p>
        </p:txBody>
      </p:sp>
    </p:spTree>
    <p:extLst>
      <p:ext uri="{BB962C8B-B14F-4D97-AF65-F5344CB8AC3E}">
        <p14:creationId xmlns:p14="http://schemas.microsoft.com/office/powerpoint/2010/main" val="15288461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
          <p:cNvGraphicFramePr>
            <a:graphicFrameLocks/>
          </p:cNvGraphicFramePr>
          <p:nvPr>
            <p:extLst>
              <p:ext uri="{D42A27DB-BD31-4B8C-83A1-F6EECF244321}">
                <p14:modId xmlns:p14="http://schemas.microsoft.com/office/powerpoint/2010/main" val="4262307132"/>
              </p:ext>
            </p:extLst>
          </p:nvPr>
        </p:nvGraphicFramePr>
        <p:xfrm>
          <a:off x="250826" y="1268413"/>
          <a:ext cx="8785225" cy="5113338"/>
        </p:xfrm>
        <a:graphic>
          <a:graphicData uri="http://schemas.openxmlformats.org/drawingml/2006/table">
            <a:tbl>
              <a:tblPr/>
              <a:tblGrid>
                <a:gridCol w="4392613"/>
                <a:gridCol w="4392612"/>
              </a:tblGrid>
              <a:tr h="5113338">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3" y="1988840"/>
            <a:ext cx="2880765" cy="37304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276872"/>
            <a:ext cx="3662123" cy="3442396"/>
          </a:xfrm>
          <a:prstGeom prst="rect">
            <a:avLst/>
          </a:prstGeom>
        </p:spPr>
      </p:pic>
      <p:sp>
        <p:nvSpPr>
          <p:cNvPr id="3" name="TextBox 2"/>
          <p:cNvSpPr txBox="1"/>
          <p:nvPr/>
        </p:nvSpPr>
        <p:spPr>
          <a:xfrm>
            <a:off x="395536" y="155626"/>
            <a:ext cx="4094170" cy="923330"/>
          </a:xfrm>
          <a:prstGeom prst="rect">
            <a:avLst/>
          </a:prstGeom>
          <a:noFill/>
        </p:spPr>
        <p:txBody>
          <a:bodyPr wrap="square" lIns="91430" tIns="45715" rIns="91430" bIns="45715" rtlCol="0">
            <a:spAutoFit/>
          </a:bodyPr>
          <a:lstStyle/>
          <a:p>
            <a:r>
              <a:rPr lang="en-AU" b="1" dirty="0" smtClean="0"/>
              <a:t>Functional contextual intervention</a:t>
            </a:r>
          </a:p>
          <a:p>
            <a:r>
              <a:rPr lang="en-AU" dirty="0" smtClean="0"/>
              <a:t>What’s </a:t>
            </a:r>
            <a:r>
              <a:rPr lang="en-AU" dirty="0"/>
              <a:t>true is what </a:t>
            </a:r>
            <a:r>
              <a:rPr lang="en-AU" dirty="0" smtClean="0"/>
              <a:t>works… in </a:t>
            </a:r>
            <a:r>
              <a:rPr lang="en-AU" dirty="0"/>
              <a:t>relation to a specified direction or goal.</a:t>
            </a:r>
          </a:p>
        </p:txBody>
      </p:sp>
      <p:sp>
        <p:nvSpPr>
          <p:cNvPr id="6" name="TextBox 5"/>
          <p:cNvSpPr txBox="1"/>
          <p:nvPr/>
        </p:nvSpPr>
        <p:spPr>
          <a:xfrm>
            <a:off x="4926758" y="155626"/>
            <a:ext cx="4248472" cy="923330"/>
          </a:xfrm>
          <a:prstGeom prst="rect">
            <a:avLst/>
          </a:prstGeom>
          <a:noFill/>
        </p:spPr>
        <p:txBody>
          <a:bodyPr wrap="square" lIns="91430" tIns="45715" rIns="91430" bIns="45715" rtlCol="0">
            <a:spAutoFit/>
          </a:bodyPr>
          <a:lstStyle/>
          <a:p>
            <a:r>
              <a:rPr lang="en-AU" b="1" dirty="0" smtClean="0"/>
              <a:t>Mechanistic intervention </a:t>
            </a:r>
          </a:p>
          <a:p>
            <a:r>
              <a:rPr lang="en-AU" dirty="0"/>
              <a:t>What’s true is what corresponds most closely to a measurable reality.</a:t>
            </a:r>
          </a:p>
        </p:txBody>
      </p:sp>
    </p:spTree>
    <p:extLst>
      <p:ext uri="{BB962C8B-B14F-4D97-AF65-F5344CB8AC3E}">
        <p14:creationId xmlns:p14="http://schemas.microsoft.com/office/powerpoint/2010/main" val="144394311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
          <p:cNvGraphicFramePr>
            <a:graphicFrameLocks/>
          </p:cNvGraphicFramePr>
          <p:nvPr>
            <p:extLst>
              <p:ext uri="{D42A27DB-BD31-4B8C-83A1-F6EECF244321}">
                <p14:modId xmlns:p14="http://schemas.microsoft.com/office/powerpoint/2010/main" val="2616339149"/>
              </p:ext>
            </p:extLst>
          </p:nvPr>
        </p:nvGraphicFramePr>
        <p:xfrm>
          <a:off x="250826" y="1268413"/>
          <a:ext cx="8785225" cy="5113338"/>
        </p:xfrm>
        <a:graphic>
          <a:graphicData uri="http://schemas.openxmlformats.org/drawingml/2006/table">
            <a:tbl>
              <a:tblPr/>
              <a:tblGrid>
                <a:gridCol w="4392613"/>
                <a:gridCol w="4392612"/>
              </a:tblGrid>
              <a:tr h="5113338">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268760"/>
            <a:ext cx="4392488" cy="512621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87815" y="1624585"/>
            <a:ext cx="5104875" cy="4392488"/>
          </a:xfrm>
          <a:prstGeom prst="rect">
            <a:avLst/>
          </a:prstGeom>
        </p:spPr>
      </p:pic>
      <p:sp>
        <p:nvSpPr>
          <p:cNvPr id="6" name="TextBox 5"/>
          <p:cNvSpPr txBox="1"/>
          <p:nvPr/>
        </p:nvSpPr>
        <p:spPr>
          <a:xfrm>
            <a:off x="395536" y="155626"/>
            <a:ext cx="4094170" cy="923320"/>
          </a:xfrm>
          <a:prstGeom prst="rect">
            <a:avLst/>
          </a:prstGeom>
          <a:noFill/>
        </p:spPr>
        <p:txBody>
          <a:bodyPr wrap="square" lIns="91430" tIns="45715" rIns="91430" bIns="45715" rtlCol="0">
            <a:spAutoFit/>
          </a:bodyPr>
          <a:lstStyle/>
          <a:p>
            <a:r>
              <a:rPr lang="en-AU" b="1" dirty="0" smtClean="0"/>
              <a:t>Functional contextual treatment</a:t>
            </a:r>
          </a:p>
          <a:p>
            <a:r>
              <a:rPr lang="en-AU" dirty="0" smtClean="0"/>
              <a:t>What’s </a:t>
            </a:r>
            <a:r>
              <a:rPr lang="en-AU" dirty="0"/>
              <a:t>true is what </a:t>
            </a:r>
            <a:r>
              <a:rPr lang="en-AU" dirty="0" smtClean="0"/>
              <a:t>works…</a:t>
            </a:r>
          </a:p>
          <a:p>
            <a:pPr lvl="1"/>
            <a:r>
              <a:rPr lang="en-AU" dirty="0" smtClean="0"/>
              <a:t>	...Towards valued living</a:t>
            </a:r>
            <a:endParaRPr lang="en-AU" dirty="0"/>
          </a:p>
        </p:txBody>
      </p:sp>
      <p:sp>
        <p:nvSpPr>
          <p:cNvPr id="7" name="TextBox 6"/>
          <p:cNvSpPr txBox="1"/>
          <p:nvPr/>
        </p:nvSpPr>
        <p:spPr>
          <a:xfrm>
            <a:off x="4926758" y="155626"/>
            <a:ext cx="4248472" cy="923320"/>
          </a:xfrm>
          <a:prstGeom prst="rect">
            <a:avLst/>
          </a:prstGeom>
          <a:noFill/>
        </p:spPr>
        <p:txBody>
          <a:bodyPr wrap="square" lIns="91430" tIns="45715" rIns="91430" bIns="45715" rtlCol="0">
            <a:spAutoFit/>
          </a:bodyPr>
          <a:lstStyle/>
          <a:p>
            <a:r>
              <a:rPr lang="en-AU" b="1" dirty="0" smtClean="0"/>
              <a:t>DSM / syndromal treatment </a:t>
            </a:r>
          </a:p>
          <a:p>
            <a:r>
              <a:rPr lang="en-AU" dirty="0" smtClean="0"/>
              <a:t>Less difficult feelings and thoughts</a:t>
            </a:r>
          </a:p>
          <a:p>
            <a:r>
              <a:rPr lang="en-AU" dirty="0" smtClean="0"/>
              <a:t>Less items on checklists of troubles</a:t>
            </a:r>
            <a:endParaRPr lang="en-AU" dirty="0"/>
          </a:p>
        </p:txBody>
      </p:sp>
    </p:spTree>
    <p:extLst>
      <p:ext uri="{BB962C8B-B14F-4D97-AF65-F5344CB8AC3E}">
        <p14:creationId xmlns:p14="http://schemas.microsoft.com/office/powerpoint/2010/main" val="40092439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5328270" cy="1404938"/>
          </a:xfrm>
        </p:spPr>
        <p:txBody>
          <a:bodyPr>
            <a:noAutofit/>
          </a:bodyPr>
          <a:lstStyle/>
          <a:p>
            <a:pPr eaLnBrk="1" fontAlgn="auto" hangingPunct="1">
              <a:spcAft>
                <a:spcPts val="0"/>
              </a:spcAft>
              <a:defRPr/>
            </a:pPr>
            <a:r>
              <a:rPr lang="en-AU" b="1" dirty="0" smtClean="0">
                <a:solidFill>
                  <a:schemeClr val="tx1"/>
                </a:solidFill>
              </a:rPr>
              <a:t>Context &amp; heroin: </a:t>
            </a:r>
            <a:r>
              <a:rPr lang="en-AU" dirty="0" smtClean="0">
                <a:solidFill>
                  <a:schemeClr val="tx1"/>
                </a:solidFill>
              </a:rPr>
              <a:t>rats</a:t>
            </a:r>
            <a:endParaRPr lang="en-AU" i="1" dirty="0">
              <a:solidFill>
                <a:schemeClr val="tx1"/>
              </a:solidFill>
            </a:endParaRPr>
          </a:p>
        </p:txBody>
      </p:sp>
      <p:sp>
        <p:nvSpPr>
          <p:cNvPr id="143362" name="Content Placeholder 2"/>
          <p:cNvSpPr>
            <a:spLocks noGrp="1"/>
          </p:cNvSpPr>
          <p:nvPr>
            <p:ph idx="1"/>
          </p:nvPr>
        </p:nvSpPr>
        <p:spPr>
          <a:xfrm>
            <a:off x="539552" y="1557362"/>
            <a:ext cx="7921625" cy="4751387"/>
          </a:xfrm>
        </p:spPr>
        <p:txBody>
          <a:bodyPr/>
          <a:lstStyle/>
          <a:p>
            <a:pPr eaLnBrk="1" hangingPunct="1">
              <a:buFont typeface="Wingdings" pitchFamily="2" charset="2"/>
              <a:buNone/>
            </a:pPr>
            <a:r>
              <a:rPr lang="en-AU" sz="2800" b="1" i="1" dirty="0" smtClean="0">
                <a:solidFill>
                  <a:schemeClr val="tx1"/>
                </a:solidFill>
              </a:rPr>
              <a:t>Lethality of heroin in 3 groups</a:t>
            </a:r>
            <a:r>
              <a:rPr lang="en-AU" sz="2800" b="1" dirty="0" smtClean="0">
                <a:solidFill>
                  <a:schemeClr val="tx1"/>
                </a:solidFill>
              </a:rPr>
              <a:t>:</a:t>
            </a:r>
          </a:p>
          <a:p>
            <a:pPr>
              <a:buNone/>
            </a:pPr>
            <a:r>
              <a:rPr lang="en-AU" sz="2400" b="1" dirty="0" smtClean="0">
                <a:solidFill>
                  <a:schemeClr val="tx1"/>
                </a:solidFill>
              </a:rPr>
              <a:t>2 tolerant (colony VS white noise), 1 control </a:t>
            </a:r>
          </a:p>
          <a:p>
            <a:pPr eaLnBrk="1" hangingPunct="1">
              <a:buFont typeface="Wingdings" pitchFamily="2" charset="2"/>
              <a:buNone/>
            </a:pPr>
            <a:endParaRPr lang="en-AU" sz="2400" b="1" i="1" dirty="0" smtClean="0">
              <a:solidFill>
                <a:schemeClr val="tx1"/>
              </a:solidFill>
            </a:endParaRPr>
          </a:p>
          <a:p>
            <a:pPr eaLnBrk="1" hangingPunct="1">
              <a:buFont typeface="Wingdings" pitchFamily="2" charset="2"/>
              <a:buNone/>
            </a:pPr>
            <a:r>
              <a:rPr lang="en-AU" sz="2800" b="1" i="1" dirty="0" smtClean="0">
                <a:solidFill>
                  <a:schemeClr val="tx1"/>
                </a:solidFill>
              </a:rPr>
              <a:t>LETHAL DOSE GIVEN:</a:t>
            </a:r>
          </a:p>
          <a:p>
            <a:pPr eaLnBrk="1" hangingPunct="1">
              <a:buFont typeface="Wingdings" pitchFamily="2" charset="2"/>
              <a:buNone/>
            </a:pPr>
            <a:r>
              <a:rPr lang="en-AU" sz="2400" b="1" dirty="0" smtClean="0">
                <a:solidFill>
                  <a:schemeClr val="tx1"/>
                </a:solidFill>
              </a:rPr>
              <a:t>96% lethality - Control </a:t>
            </a:r>
          </a:p>
          <a:p>
            <a:pPr eaLnBrk="1" hangingPunct="1">
              <a:buFont typeface="Wingdings" pitchFamily="2" charset="2"/>
              <a:buNone/>
            </a:pPr>
            <a:r>
              <a:rPr lang="en-AU" sz="2400" b="1" dirty="0" smtClean="0">
                <a:solidFill>
                  <a:schemeClr val="tx1"/>
                </a:solidFill>
              </a:rPr>
              <a:t>64% lethality - NEW </a:t>
            </a:r>
            <a:r>
              <a:rPr lang="en-AU" sz="2400" b="1" dirty="0" err="1" smtClean="0">
                <a:solidFill>
                  <a:schemeClr val="tx1"/>
                </a:solidFill>
              </a:rPr>
              <a:t>envt</a:t>
            </a:r>
            <a:r>
              <a:rPr lang="en-AU" sz="2400" b="1" dirty="0" smtClean="0">
                <a:solidFill>
                  <a:schemeClr val="tx1"/>
                </a:solidFill>
              </a:rPr>
              <a:t> CF tolerance </a:t>
            </a:r>
          </a:p>
          <a:p>
            <a:pPr eaLnBrk="1" hangingPunct="1">
              <a:buFont typeface="Wingdings" pitchFamily="2" charset="2"/>
              <a:buNone/>
            </a:pPr>
            <a:r>
              <a:rPr lang="en-AU" sz="2400" b="1" dirty="0" smtClean="0">
                <a:solidFill>
                  <a:schemeClr val="tx1"/>
                </a:solidFill>
              </a:rPr>
              <a:t>32% lethality - SAME </a:t>
            </a:r>
            <a:r>
              <a:rPr lang="en-AU" sz="2400" b="1" dirty="0" err="1" smtClean="0">
                <a:solidFill>
                  <a:schemeClr val="tx1"/>
                </a:solidFill>
              </a:rPr>
              <a:t>envt</a:t>
            </a:r>
            <a:r>
              <a:rPr lang="en-AU" sz="2400" b="1" dirty="0" smtClean="0">
                <a:solidFill>
                  <a:schemeClr val="tx1"/>
                </a:solidFill>
              </a:rPr>
              <a:t> as tolerance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11995"/>
            <a:ext cx="1828800" cy="326745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4445226"/>
            <a:ext cx="2170788" cy="217078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1254" y="2778899"/>
            <a:ext cx="2191448" cy="1397049"/>
          </a:xfrm>
          <a:prstGeom prst="rect">
            <a:avLst/>
          </a:prstGeom>
        </p:spPr>
      </p:pic>
    </p:spTree>
    <p:extLst>
      <p:ext uri="{BB962C8B-B14F-4D97-AF65-F5344CB8AC3E}">
        <p14:creationId xmlns:p14="http://schemas.microsoft.com/office/powerpoint/2010/main" val="81217166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62">
                                            <p:txEl>
                                              <p:pRg st="0" end="0"/>
                                            </p:txEl>
                                          </p:spTgt>
                                        </p:tgtEl>
                                        <p:attrNameLst>
                                          <p:attrName>style.visibility</p:attrName>
                                        </p:attrNameLst>
                                      </p:cBhvr>
                                      <p:to>
                                        <p:strVal val="visible"/>
                                      </p:to>
                                    </p:set>
                                    <p:animEffect transition="in" filter="fade">
                                      <p:cBhvr>
                                        <p:cTn id="12" dur="500"/>
                                        <p:tgtEl>
                                          <p:spTgt spid="1433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62">
                                            <p:txEl>
                                              <p:pRg st="1" end="1"/>
                                            </p:txEl>
                                          </p:spTgt>
                                        </p:tgtEl>
                                        <p:attrNameLst>
                                          <p:attrName>style.visibility</p:attrName>
                                        </p:attrNameLst>
                                      </p:cBhvr>
                                      <p:to>
                                        <p:strVal val="visible"/>
                                      </p:to>
                                    </p:set>
                                    <p:animEffect transition="in" filter="fade">
                                      <p:cBhvr>
                                        <p:cTn id="17" dur="500"/>
                                        <p:tgtEl>
                                          <p:spTgt spid="1433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362">
                                            <p:txEl>
                                              <p:pRg st="3" end="3"/>
                                            </p:txEl>
                                          </p:spTgt>
                                        </p:tgtEl>
                                        <p:attrNameLst>
                                          <p:attrName>style.visibility</p:attrName>
                                        </p:attrNameLst>
                                      </p:cBhvr>
                                      <p:to>
                                        <p:strVal val="visible"/>
                                      </p:to>
                                    </p:set>
                                    <p:animEffect transition="in" filter="fade">
                                      <p:cBhvr>
                                        <p:cTn id="22" dur="500"/>
                                        <p:tgtEl>
                                          <p:spTgt spid="1433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362">
                                            <p:txEl>
                                              <p:pRg st="4" end="4"/>
                                            </p:txEl>
                                          </p:spTgt>
                                        </p:tgtEl>
                                        <p:attrNameLst>
                                          <p:attrName>style.visibility</p:attrName>
                                        </p:attrNameLst>
                                      </p:cBhvr>
                                      <p:to>
                                        <p:strVal val="visible"/>
                                      </p:to>
                                    </p:set>
                                    <p:animEffect transition="in" filter="fade">
                                      <p:cBhvr>
                                        <p:cTn id="32" dur="500"/>
                                        <p:tgtEl>
                                          <p:spTgt spid="14336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362">
                                            <p:txEl>
                                              <p:pRg st="5" end="5"/>
                                            </p:txEl>
                                          </p:spTgt>
                                        </p:tgtEl>
                                        <p:attrNameLst>
                                          <p:attrName>style.visibility</p:attrName>
                                        </p:attrNameLst>
                                      </p:cBhvr>
                                      <p:to>
                                        <p:strVal val="visible"/>
                                      </p:to>
                                    </p:set>
                                    <p:animEffect transition="in" filter="fade">
                                      <p:cBhvr>
                                        <p:cTn id="37" dur="500"/>
                                        <p:tgtEl>
                                          <p:spTgt spid="14336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3362">
                                            <p:txEl>
                                              <p:pRg st="6" end="6"/>
                                            </p:txEl>
                                          </p:spTgt>
                                        </p:tgtEl>
                                        <p:attrNameLst>
                                          <p:attrName>style.visibility</p:attrName>
                                        </p:attrNameLst>
                                      </p:cBhvr>
                                      <p:to>
                                        <p:strVal val="visible"/>
                                      </p:to>
                                    </p:set>
                                    <p:animEffect transition="in" filter="fade">
                                      <p:cBhvr>
                                        <p:cTn id="42" dur="500"/>
                                        <p:tgtEl>
                                          <p:spTgt spid="14336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AU" b="1" dirty="0" smtClean="0">
                <a:solidFill>
                  <a:schemeClr val="tx1"/>
                </a:solidFill>
              </a:rPr>
              <a:t>CONTEXT &amp; heroin - rats </a:t>
            </a:r>
            <a:r>
              <a:rPr lang="en-AU" b="1" i="1" dirty="0" smtClean="0">
                <a:solidFill>
                  <a:schemeClr val="tx1"/>
                </a:solidFill>
              </a:rPr>
              <a:t>&amp; humans</a:t>
            </a:r>
            <a:endParaRPr lang="en-AU" dirty="0"/>
          </a:p>
        </p:txBody>
      </p:sp>
      <p:graphicFrame>
        <p:nvGraphicFramePr>
          <p:cNvPr id="141314" name="Content Placeholder 3"/>
          <p:cNvGraphicFramePr>
            <a:graphicFrameLocks noGrp="1"/>
          </p:cNvGraphicFramePr>
          <p:nvPr>
            <p:ph idx="1"/>
          </p:nvPr>
        </p:nvGraphicFramePr>
        <p:xfrm>
          <a:off x="1116013" y="1557338"/>
          <a:ext cx="6303962" cy="4032250"/>
        </p:xfrm>
        <a:graphic>
          <a:graphicData uri="http://schemas.openxmlformats.org/presentationml/2006/ole">
            <mc:AlternateContent xmlns:mc="http://schemas.openxmlformats.org/markup-compatibility/2006">
              <mc:Choice xmlns:v="urn:schemas-microsoft-com:vml" Requires="v">
                <p:oleObj spid="_x0000_s116739" r:id="rId5" imgW="6303810" imgH="4035902" progId="Excel.Sheet.8">
                  <p:embed/>
                </p:oleObj>
              </mc:Choice>
              <mc:Fallback>
                <p:oleObj r:id="rId5" imgW="6303810" imgH="4035902" progId="Excel.Sheet.8">
                  <p:embed/>
                  <p:pic>
                    <p:nvPicPr>
                      <p:cNvPr id="0" name="Picture 2"/>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1557338"/>
                        <a:ext cx="6303962" cy="403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16" name="TextBox 4"/>
          <p:cNvSpPr txBox="1">
            <a:spLocks noChangeArrowheads="1"/>
          </p:cNvSpPr>
          <p:nvPr/>
        </p:nvSpPr>
        <p:spPr bwMode="auto">
          <a:xfrm>
            <a:off x="539750" y="5876925"/>
            <a:ext cx="7416800" cy="701675"/>
          </a:xfrm>
          <a:prstGeom prst="rect">
            <a:avLst/>
          </a:prstGeom>
          <a:noFill/>
          <a:ln w="9525">
            <a:noFill/>
            <a:miter lim="800000"/>
            <a:headEnd/>
            <a:tailEnd/>
          </a:ln>
        </p:spPr>
        <p:txBody>
          <a:bodyPr>
            <a:spAutoFit/>
          </a:bodyPr>
          <a:lstStyle/>
          <a:p>
            <a:pPr defTabSz="914400"/>
            <a:r>
              <a:rPr lang="en-AU" sz="2000" b="1" dirty="0">
                <a:solidFill>
                  <a:prstClr val="black"/>
                </a:solidFill>
              </a:rPr>
              <a:t>Siegel et al. 1982 “</a:t>
            </a:r>
            <a:r>
              <a:rPr lang="en-AU" sz="2000" b="1" i="1" dirty="0">
                <a:solidFill>
                  <a:prstClr val="black"/>
                </a:solidFill>
              </a:rPr>
              <a:t>Heroin ‘overdose’ death: </a:t>
            </a:r>
          </a:p>
          <a:p>
            <a:pPr defTabSz="914400"/>
            <a:r>
              <a:rPr lang="en-AU" sz="2000" b="1" i="1" dirty="0">
                <a:solidFill>
                  <a:prstClr val="black"/>
                </a:solidFill>
              </a:rPr>
              <a:t>Contribution of drug-associated Environmental cues</a:t>
            </a:r>
            <a:r>
              <a:rPr lang="en-AU" sz="2000" b="1" dirty="0">
                <a:solidFill>
                  <a:prstClr val="black"/>
                </a:solidFill>
              </a:rPr>
              <a:t>.” Science.</a:t>
            </a:r>
          </a:p>
        </p:txBody>
      </p:sp>
    </p:spTree>
    <p:extLst>
      <p:ext uri="{BB962C8B-B14F-4D97-AF65-F5344CB8AC3E}">
        <p14:creationId xmlns:p14="http://schemas.microsoft.com/office/powerpoint/2010/main" val="274020478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fade">
                                      <p:cBhvr>
                                        <p:cTn id="7" dur="500"/>
                                        <p:tgtEl>
                                          <p:spTgt spid="141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1316"/>
                                        </p:tgtEl>
                                        <p:attrNameLst>
                                          <p:attrName>style.visibility</p:attrName>
                                        </p:attrNameLst>
                                      </p:cBhvr>
                                      <p:to>
                                        <p:strVal val="visible"/>
                                      </p:to>
                                    </p:set>
                                    <p:animEffect transition="in" filter="fade">
                                      <p:cBhvr>
                                        <p:cTn id="12"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AU" b="1" dirty="0">
                <a:solidFill>
                  <a:schemeClr val="tx1"/>
                </a:solidFill>
              </a:rPr>
              <a:t>S</a:t>
            </a:r>
            <a:r>
              <a:rPr lang="en-AU" b="1" dirty="0" smtClean="0">
                <a:solidFill>
                  <a:schemeClr val="tx1"/>
                </a:solidFill>
              </a:rPr>
              <a:t>ituational Specificity of Tolerance</a:t>
            </a:r>
            <a:endParaRPr lang="en-AU" b="1" dirty="0">
              <a:solidFill>
                <a:schemeClr val="tx1"/>
              </a:solidFill>
            </a:endParaRPr>
          </a:p>
        </p:txBody>
      </p:sp>
      <p:sp>
        <p:nvSpPr>
          <p:cNvPr id="3" name="Content Placeholder 2"/>
          <p:cNvSpPr>
            <a:spLocks noGrp="1"/>
          </p:cNvSpPr>
          <p:nvPr>
            <p:ph idx="1"/>
          </p:nvPr>
        </p:nvSpPr>
        <p:spPr>
          <a:xfrm>
            <a:off x="755576" y="1484784"/>
            <a:ext cx="7561263" cy="4535488"/>
          </a:xfrm>
        </p:spPr>
        <p:txBody>
          <a:bodyPr rtlCol="0">
            <a:noAutofit/>
          </a:bodyPr>
          <a:lstStyle/>
          <a:p>
            <a:pPr eaLnBrk="1" fontAlgn="auto" hangingPunct="1">
              <a:spcAft>
                <a:spcPts val="0"/>
              </a:spcAft>
              <a:buFont typeface="Wingdings" pitchFamily="2" charset="2"/>
              <a:buNone/>
              <a:defRPr/>
            </a:pPr>
            <a:r>
              <a:rPr lang="en-AU" sz="2800" b="1" dirty="0" smtClean="0">
                <a:solidFill>
                  <a:schemeClr val="tx1"/>
                </a:solidFill>
              </a:rPr>
              <a:t>Overdose deaths in humans due to: </a:t>
            </a:r>
          </a:p>
          <a:p>
            <a:pPr marL="457200" indent="-457200" eaLnBrk="1" fontAlgn="auto" hangingPunct="1">
              <a:spcAft>
                <a:spcPts val="0"/>
              </a:spcAft>
              <a:buFont typeface="+mj-lt"/>
              <a:buAutoNum type="arabicPeriod"/>
              <a:defRPr/>
            </a:pPr>
            <a:r>
              <a:rPr lang="en-AU" sz="2400" b="1" dirty="0" err="1" smtClean="0">
                <a:solidFill>
                  <a:schemeClr val="tx1"/>
                </a:solidFill>
              </a:rPr>
              <a:t>Opioids</a:t>
            </a:r>
            <a:endParaRPr lang="en-AU" sz="2400" b="1" dirty="0" smtClean="0">
              <a:solidFill>
                <a:schemeClr val="tx1"/>
              </a:solidFill>
            </a:endParaRPr>
          </a:p>
          <a:p>
            <a:pPr marL="457200" indent="-457200" eaLnBrk="1" fontAlgn="auto" hangingPunct="1">
              <a:spcAft>
                <a:spcPts val="0"/>
              </a:spcAft>
              <a:buFont typeface="+mj-lt"/>
              <a:buAutoNum type="arabicPeriod"/>
              <a:defRPr/>
            </a:pPr>
            <a:r>
              <a:rPr lang="en-AU" sz="2400" b="1" dirty="0" smtClean="0">
                <a:solidFill>
                  <a:schemeClr val="tx1"/>
                </a:solidFill>
              </a:rPr>
              <a:t>Alcohol</a:t>
            </a:r>
          </a:p>
          <a:p>
            <a:pPr marL="457200" indent="-457200" eaLnBrk="1" fontAlgn="auto" hangingPunct="1">
              <a:spcAft>
                <a:spcPts val="0"/>
              </a:spcAft>
              <a:buFont typeface="+mj-lt"/>
              <a:buAutoNum type="arabicPeriod"/>
              <a:defRPr/>
            </a:pPr>
            <a:r>
              <a:rPr lang="en-AU" sz="2400" b="1" dirty="0" smtClean="0">
                <a:solidFill>
                  <a:schemeClr val="tx1"/>
                </a:solidFill>
              </a:rPr>
              <a:t>Pentobarbital</a:t>
            </a:r>
          </a:p>
          <a:p>
            <a:pPr marL="457200" indent="-457200" eaLnBrk="1" fontAlgn="auto" hangingPunct="1">
              <a:spcAft>
                <a:spcPts val="0"/>
              </a:spcAft>
              <a:buFont typeface="Wingdings" pitchFamily="2" charset="2"/>
              <a:buNone/>
              <a:defRPr/>
            </a:pPr>
            <a:r>
              <a:rPr lang="en-AU" sz="2400" b="1" dirty="0" smtClean="0">
                <a:solidFill>
                  <a:schemeClr val="tx1"/>
                </a:solidFill>
              </a:rPr>
              <a:t>Understanding  /  Preventing </a:t>
            </a:r>
            <a:r>
              <a:rPr lang="en-AU" sz="2400" b="1" dirty="0">
                <a:solidFill>
                  <a:schemeClr val="tx1"/>
                </a:solidFill>
              </a:rPr>
              <a:t>O</a:t>
            </a:r>
            <a:r>
              <a:rPr lang="en-AU" sz="2400" b="1" dirty="0" smtClean="0">
                <a:solidFill>
                  <a:schemeClr val="tx1"/>
                </a:solidFill>
              </a:rPr>
              <a:t>verdoses clinically</a:t>
            </a:r>
          </a:p>
          <a:p>
            <a:pPr marL="457200" indent="-457200" eaLnBrk="1" fontAlgn="auto" hangingPunct="1">
              <a:spcAft>
                <a:spcPts val="0"/>
              </a:spcAft>
              <a:buFont typeface="Wingdings" pitchFamily="2" charset="2"/>
              <a:buNone/>
              <a:defRPr/>
            </a:pPr>
            <a:r>
              <a:rPr lang="en-AU" sz="2400" b="1" i="1" dirty="0" smtClean="0">
                <a:solidFill>
                  <a:schemeClr val="tx1"/>
                </a:solidFill>
                <a:sym typeface="Wingdings" pitchFamily="2" charset="2"/>
              </a:rPr>
              <a:t></a:t>
            </a:r>
            <a:r>
              <a:rPr lang="en-AU" sz="2400" b="1" i="1" dirty="0" smtClean="0">
                <a:solidFill>
                  <a:schemeClr val="tx1"/>
                </a:solidFill>
              </a:rPr>
              <a:t> </a:t>
            </a:r>
            <a:r>
              <a:rPr lang="en-AU" sz="2400" i="1" dirty="0" smtClean="0">
                <a:solidFill>
                  <a:schemeClr val="tx1"/>
                </a:solidFill>
              </a:rPr>
              <a:t>… 3 human OD’s reflected this mechanism, as these patients normally did not inject on staircases / toilets</a:t>
            </a:r>
          </a:p>
          <a:p>
            <a:pPr eaLnBrk="1" fontAlgn="auto" hangingPunct="1">
              <a:spcAft>
                <a:spcPts val="0"/>
              </a:spcAft>
              <a:buFont typeface="Wingdings" pitchFamily="2" charset="2"/>
              <a:buNone/>
              <a:defRPr/>
            </a:pPr>
            <a:endParaRPr lang="en-AU" sz="2400" b="1" i="1" dirty="0">
              <a:solidFill>
                <a:schemeClr val="tx1"/>
              </a:solidFill>
            </a:endParaRPr>
          </a:p>
        </p:txBody>
      </p:sp>
      <p:sp>
        <p:nvSpPr>
          <p:cNvPr id="148483" name="Rectangle 3"/>
          <p:cNvSpPr>
            <a:spLocks noChangeArrowheads="1"/>
          </p:cNvSpPr>
          <p:nvPr/>
        </p:nvSpPr>
        <p:spPr bwMode="auto">
          <a:xfrm>
            <a:off x="1547813" y="5517232"/>
            <a:ext cx="5832475" cy="646113"/>
          </a:xfrm>
          <a:prstGeom prst="rect">
            <a:avLst/>
          </a:prstGeom>
          <a:noFill/>
          <a:ln w="9525">
            <a:noFill/>
            <a:miter lim="800000"/>
            <a:headEnd/>
            <a:tailEnd/>
          </a:ln>
        </p:spPr>
        <p:txBody>
          <a:bodyPr>
            <a:spAutoFit/>
          </a:bodyPr>
          <a:lstStyle/>
          <a:p>
            <a:pPr defTabSz="914400"/>
            <a:r>
              <a:rPr lang="en-AU" b="1" dirty="0">
                <a:solidFill>
                  <a:prstClr val="black"/>
                </a:solidFill>
              </a:rPr>
              <a:t>Deaths of heroin users in a general practice population. </a:t>
            </a:r>
            <a:r>
              <a:rPr lang="en-AU" dirty="0" err="1">
                <a:solidFill>
                  <a:prstClr val="black"/>
                </a:solidFill>
              </a:rPr>
              <a:t>Bucknall</a:t>
            </a:r>
            <a:r>
              <a:rPr lang="en-AU" dirty="0">
                <a:solidFill>
                  <a:prstClr val="black"/>
                </a:solidFill>
              </a:rPr>
              <a:t> and Robertson, J R </a:t>
            </a:r>
            <a:r>
              <a:rPr lang="en-AU" dirty="0" err="1">
                <a:solidFill>
                  <a:prstClr val="black"/>
                </a:solidFill>
              </a:rPr>
              <a:t>Coll</a:t>
            </a:r>
            <a:r>
              <a:rPr lang="en-AU" dirty="0">
                <a:solidFill>
                  <a:prstClr val="black"/>
                </a:solidFill>
              </a:rPr>
              <a:t> Gen </a:t>
            </a:r>
            <a:r>
              <a:rPr lang="en-AU" dirty="0" err="1">
                <a:solidFill>
                  <a:prstClr val="black"/>
                </a:solidFill>
              </a:rPr>
              <a:t>Pract</a:t>
            </a:r>
            <a:r>
              <a:rPr lang="en-AU" dirty="0">
                <a:solidFill>
                  <a:prstClr val="black"/>
                </a:solidFill>
              </a:rPr>
              <a:t>. 1986</a:t>
            </a:r>
          </a:p>
        </p:txBody>
      </p:sp>
    </p:spTree>
    <p:extLst>
      <p:ext uri="{BB962C8B-B14F-4D97-AF65-F5344CB8AC3E}">
        <p14:creationId xmlns:p14="http://schemas.microsoft.com/office/powerpoint/2010/main" val="354762485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8483">
                                            <p:txEl>
                                              <p:pRg st="0" end="0"/>
                                            </p:txEl>
                                          </p:spTgt>
                                        </p:tgtEl>
                                        <p:attrNameLst>
                                          <p:attrName>style.visibility</p:attrName>
                                        </p:attrNameLst>
                                      </p:cBhvr>
                                      <p:to>
                                        <p:strVal val="visible"/>
                                      </p:to>
                                    </p:set>
                                    <p:animEffect transition="in" filter="fade">
                                      <p:cBhvr>
                                        <p:cTn id="37" dur="500"/>
                                        <p:tgtEl>
                                          <p:spTgt spid="148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
          <p:cNvGraphicFramePr>
            <a:graphicFrameLocks/>
          </p:cNvGraphicFramePr>
          <p:nvPr>
            <p:extLst>
              <p:ext uri="{D42A27DB-BD31-4B8C-83A1-F6EECF244321}">
                <p14:modId xmlns:p14="http://schemas.microsoft.com/office/powerpoint/2010/main" val="3561072653"/>
              </p:ext>
            </p:extLst>
          </p:nvPr>
        </p:nvGraphicFramePr>
        <p:xfrm>
          <a:off x="250826" y="1268413"/>
          <a:ext cx="8785225" cy="5113338"/>
        </p:xfrm>
        <a:graphic>
          <a:graphicData uri="http://schemas.openxmlformats.org/drawingml/2006/table">
            <a:tbl>
              <a:tblPr/>
              <a:tblGrid>
                <a:gridCol w="4392613"/>
                <a:gridCol w="4392612"/>
              </a:tblGrid>
              <a:tr h="5113338">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endParaRPr lang="en-AU" sz="18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268760"/>
            <a:ext cx="4392488" cy="512621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87815" y="1624585"/>
            <a:ext cx="5104875" cy="4392488"/>
          </a:xfrm>
          <a:prstGeom prst="rect">
            <a:avLst/>
          </a:prstGeom>
        </p:spPr>
      </p:pic>
      <p:sp>
        <p:nvSpPr>
          <p:cNvPr id="6" name="TextBox 5"/>
          <p:cNvSpPr txBox="1"/>
          <p:nvPr/>
        </p:nvSpPr>
        <p:spPr>
          <a:xfrm>
            <a:off x="395536" y="155626"/>
            <a:ext cx="4094170" cy="923320"/>
          </a:xfrm>
          <a:prstGeom prst="rect">
            <a:avLst/>
          </a:prstGeom>
          <a:noFill/>
        </p:spPr>
        <p:txBody>
          <a:bodyPr wrap="square" lIns="91430" tIns="45715" rIns="91430" bIns="45715" rtlCol="0">
            <a:spAutoFit/>
          </a:bodyPr>
          <a:lstStyle/>
          <a:p>
            <a:r>
              <a:rPr lang="en-AU" b="1" dirty="0" smtClean="0">
                <a:solidFill>
                  <a:prstClr val="black"/>
                </a:solidFill>
              </a:rPr>
              <a:t>Functional contextual treatment</a:t>
            </a:r>
          </a:p>
          <a:p>
            <a:r>
              <a:rPr lang="en-AU" dirty="0" smtClean="0">
                <a:solidFill>
                  <a:prstClr val="black"/>
                </a:solidFill>
              </a:rPr>
              <a:t>What’s </a:t>
            </a:r>
            <a:r>
              <a:rPr lang="en-AU" dirty="0">
                <a:solidFill>
                  <a:prstClr val="black"/>
                </a:solidFill>
              </a:rPr>
              <a:t>true is what </a:t>
            </a:r>
            <a:r>
              <a:rPr lang="en-AU" dirty="0" smtClean="0">
                <a:solidFill>
                  <a:prstClr val="black"/>
                </a:solidFill>
              </a:rPr>
              <a:t>works…</a:t>
            </a:r>
          </a:p>
          <a:p>
            <a:pPr lvl="1"/>
            <a:r>
              <a:rPr lang="en-AU" dirty="0" smtClean="0">
                <a:solidFill>
                  <a:prstClr val="black"/>
                </a:solidFill>
              </a:rPr>
              <a:t>	...Towards valued living</a:t>
            </a:r>
            <a:endParaRPr lang="en-AU" dirty="0">
              <a:solidFill>
                <a:prstClr val="black"/>
              </a:solidFill>
            </a:endParaRPr>
          </a:p>
        </p:txBody>
      </p:sp>
      <p:sp>
        <p:nvSpPr>
          <p:cNvPr id="7" name="TextBox 6"/>
          <p:cNvSpPr txBox="1"/>
          <p:nvPr/>
        </p:nvSpPr>
        <p:spPr>
          <a:xfrm>
            <a:off x="4926758" y="155626"/>
            <a:ext cx="4248472" cy="923320"/>
          </a:xfrm>
          <a:prstGeom prst="rect">
            <a:avLst/>
          </a:prstGeom>
          <a:noFill/>
        </p:spPr>
        <p:txBody>
          <a:bodyPr wrap="square" lIns="91430" tIns="45715" rIns="91430" bIns="45715" rtlCol="0">
            <a:spAutoFit/>
          </a:bodyPr>
          <a:lstStyle/>
          <a:p>
            <a:r>
              <a:rPr lang="en-AU" b="1" dirty="0" smtClean="0">
                <a:solidFill>
                  <a:prstClr val="black"/>
                </a:solidFill>
              </a:rPr>
              <a:t>DSM / syndromal treatment </a:t>
            </a:r>
          </a:p>
          <a:p>
            <a:r>
              <a:rPr lang="en-AU" dirty="0" smtClean="0">
                <a:solidFill>
                  <a:prstClr val="black"/>
                </a:solidFill>
              </a:rPr>
              <a:t>Fewer difficult feelings and thoughts</a:t>
            </a:r>
          </a:p>
          <a:p>
            <a:r>
              <a:rPr lang="en-AU" dirty="0" smtClean="0">
                <a:solidFill>
                  <a:prstClr val="black"/>
                </a:solidFill>
              </a:rPr>
              <a:t>Decreases in items on symptom lists</a:t>
            </a:r>
            <a:endParaRPr lang="en-AU" dirty="0">
              <a:solidFill>
                <a:prstClr val="black"/>
              </a:solidFill>
            </a:endParaRPr>
          </a:p>
        </p:txBody>
      </p:sp>
    </p:spTree>
    <p:extLst>
      <p:ext uri="{BB962C8B-B14F-4D97-AF65-F5344CB8AC3E}">
        <p14:creationId xmlns:p14="http://schemas.microsoft.com/office/powerpoint/2010/main" val="5955750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132856"/>
            <a:ext cx="8478059" cy="4308862"/>
          </a:xfrm>
          <a:prstGeom prst="rect">
            <a:avLst/>
          </a:prstGeom>
          <a:noFill/>
        </p:spPr>
        <p:txBody>
          <a:bodyPr wrap="square" lIns="91430" tIns="45715" rIns="91430" bIns="45715" rtlCol="0">
            <a:spAutoFit/>
          </a:bodyPr>
          <a:lstStyle/>
          <a:p>
            <a:pPr marL="457200" indent="-457200">
              <a:buFont typeface="Arial" pitchFamily="34" charset="0"/>
              <a:buChar char="•"/>
            </a:pPr>
            <a:r>
              <a:rPr lang="en-AU" sz="2400" dirty="0" smtClean="0">
                <a:solidFill>
                  <a:prstClr val="black"/>
                </a:solidFill>
              </a:rPr>
              <a:t>ANTIDEPRESSANTS </a:t>
            </a:r>
            <a:r>
              <a:rPr lang="en-AU" sz="2400" b="1" i="1" dirty="0" smtClean="0">
                <a:solidFill>
                  <a:prstClr val="black"/>
                </a:solidFill>
              </a:rPr>
              <a:t>DOUBLED</a:t>
            </a:r>
            <a:r>
              <a:rPr lang="en-AU" sz="2400" dirty="0" smtClean="0">
                <a:solidFill>
                  <a:prstClr val="black"/>
                </a:solidFill>
              </a:rPr>
              <a:t> </a:t>
            </a:r>
          </a:p>
          <a:p>
            <a:pPr marL="457200" indent="-457200">
              <a:buFont typeface="Arial" pitchFamily="34" charset="0"/>
              <a:buChar char="•"/>
            </a:pPr>
            <a:r>
              <a:rPr lang="en-AU" sz="2400" dirty="0" smtClean="0">
                <a:solidFill>
                  <a:prstClr val="black"/>
                </a:solidFill>
              </a:rPr>
              <a:t>“ATYPICAL</a:t>
            </a:r>
            <a:r>
              <a:rPr lang="en-AU" sz="2400" dirty="0">
                <a:solidFill>
                  <a:prstClr val="black"/>
                </a:solidFill>
              </a:rPr>
              <a:t>” </a:t>
            </a:r>
            <a:r>
              <a:rPr lang="en-AU" sz="2400" dirty="0" smtClean="0">
                <a:solidFill>
                  <a:prstClr val="black"/>
                </a:solidFill>
              </a:rPr>
              <a:t>ANTIPSYCHOTICS </a:t>
            </a:r>
            <a:r>
              <a:rPr lang="en-AU" sz="2400" b="1" i="1" dirty="0" smtClean="0">
                <a:solidFill>
                  <a:prstClr val="black"/>
                </a:solidFill>
              </a:rPr>
              <a:t>TRIPLED</a:t>
            </a:r>
          </a:p>
          <a:p>
            <a:pPr marL="457200" indent="-457200">
              <a:buFont typeface="Arial" pitchFamily="34" charset="0"/>
              <a:buChar char="•"/>
            </a:pPr>
            <a:r>
              <a:rPr lang="en-AU" sz="2400" dirty="0" smtClean="0">
                <a:solidFill>
                  <a:prstClr val="black"/>
                </a:solidFill>
              </a:rPr>
              <a:t>ADHD MEDS </a:t>
            </a:r>
            <a:r>
              <a:rPr lang="en-AU" sz="2400" b="1" i="1" dirty="0" smtClean="0">
                <a:solidFill>
                  <a:prstClr val="black"/>
                </a:solidFill>
              </a:rPr>
              <a:t>DOUBLED </a:t>
            </a:r>
          </a:p>
          <a:p>
            <a:pPr marL="457200" indent="-457200">
              <a:buFont typeface="Arial" pitchFamily="34" charset="0"/>
              <a:buChar char="•"/>
            </a:pPr>
            <a:r>
              <a:rPr lang="en-AU" sz="2400" dirty="0">
                <a:solidFill>
                  <a:prstClr val="black"/>
                </a:solidFill>
              </a:rPr>
              <a:t>XANAX </a:t>
            </a:r>
            <a:r>
              <a:rPr lang="en-AU" sz="2400" b="1" i="1" dirty="0" smtClean="0">
                <a:solidFill>
                  <a:prstClr val="black"/>
                </a:solidFill>
              </a:rPr>
              <a:t>DOUBLED </a:t>
            </a:r>
          </a:p>
          <a:p>
            <a:pPr marL="457200" indent="-457200">
              <a:buFont typeface="Arial" pitchFamily="34" charset="0"/>
              <a:buChar char="•"/>
            </a:pPr>
            <a:r>
              <a:rPr lang="en-AU" sz="2400" dirty="0" smtClean="0">
                <a:solidFill>
                  <a:prstClr val="black"/>
                </a:solidFill>
              </a:rPr>
              <a:t>LAMOTRIGINE </a:t>
            </a:r>
            <a:r>
              <a:rPr lang="en-AU" sz="2400" b="1" i="1" dirty="0" smtClean="0">
                <a:solidFill>
                  <a:prstClr val="black"/>
                </a:solidFill>
              </a:rPr>
              <a:t>DOUBLED</a:t>
            </a:r>
          </a:p>
          <a:p>
            <a:pPr marL="457200" indent="-457200">
              <a:buFont typeface="Arial" pitchFamily="34" charset="0"/>
              <a:buChar char="•"/>
            </a:pPr>
            <a:endParaRPr lang="en-AU" sz="2400" dirty="0">
              <a:solidFill>
                <a:prstClr val="black"/>
              </a:solidFill>
            </a:endParaRPr>
          </a:p>
          <a:p>
            <a:r>
              <a:rPr lang="en-AU" sz="2400" b="1" dirty="0">
                <a:solidFill>
                  <a:prstClr val="black"/>
                </a:solidFill>
              </a:rPr>
              <a:t>AND AUSTRALIAN’S MENTAL HEALTH? </a:t>
            </a:r>
            <a:endParaRPr lang="en-AU" sz="2400" dirty="0">
              <a:solidFill>
                <a:prstClr val="black"/>
              </a:solidFill>
            </a:endParaRPr>
          </a:p>
          <a:p>
            <a:pPr marL="342900" indent="-342900">
              <a:buFont typeface="Wingdings"/>
              <a:buChar char="à"/>
            </a:pPr>
            <a:r>
              <a:rPr lang="en-AU" sz="2400" b="1" dirty="0" smtClean="0">
                <a:solidFill>
                  <a:prstClr val="black"/>
                </a:solidFill>
              </a:rPr>
              <a:t>NO IMPROVEMENT</a:t>
            </a:r>
          </a:p>
          <a:p>
            <a:endParaRPr lang="en-AU" sz="2400" dirty="0" smtClean="0">
              <a:solidFill>
                <a:prstClr val="black"/>
              </a:solidFill>
            </a:endParaRPr>
          </a:p>
          <a:p>
            <a:r>
              <a:rPr lang="en-AU" sz="2000" b="1" i="1" dirty="0" smtClean="0">
                <a:solidFill>
                  <a:prstClr val="black"/>
                </a:solidFill>
              </a:rPr>
              <a:t>Changes </a:t>
            </a:r>
            <a:r>
              <a:rPr lang="en-AU" sz="2000" b="1" i="1" dirty="0">
                <a:solidFill>
                  <a:prstClr val="black"/>
                </a:solidFill>
              </a:rPr>
              <a:t>in psychological distress in Australian adults </a:t>
            </a:r>
            <a:r>
              <a:rPr lang="en-AU" sz="2000" b="1" i="1" dirty="0" smtClean="0">
                <a:solidFill>
                  <a:prstClr val="black"/>
                </a:solidFill>
              </a:rPr>
              <a:t>1995 - 2011. </a:t>
            </a:r>
          </a:p>
          <a:p>
            <a:r>
              <a:rPr lang="en-AU" sz="2000" i="1" dirty="0" err="1" smtClean="0">
                <a:solidFill>
                  <a:prstClr val="black"/>
                </a:solidFill>
              </a:rPr>
              <a:t>Jorm</a:t>
            </a:r>
            <a:r>
              <a:rPr lang="en-AU" sz="2000" i="1" dirty="0" smtClean="0">
                <a:solidFill>
                  <a:prstClr val="black"/>
                </a:solidFill>
              </a:rPr>
              <a:t> </a:t>
            </a:r>
            <a:r>
              <a:rPr lang="en-AU" sz="2000" i="1" dirty="0">
                <a:solidFill>
                  <a:prstClr val="black"/>
                </a:solidFill>
              </a:rPr>
              <a:t>and </a:t>
            </a:r>
            <a:r>
              <a:rPr lang="en-AU" sz="2000" i="1" dirty="0" err="1">
                <a:solidFill>
                  <a:prstClr val="black"/>
                </a:solidFill>
              </a:rPr>
              <a:t>Reavley</a:t>
            </a:r>
            <a:r>
              <a:rPr lang="en-AU" sz="2000" i="1" dirty="0">
                <a:solidFill>
                  <a:prstClr val="black"/>
                </a:solidFill>
              </a:rPr>
              <a:t>, </a:t>
            </a:r>
            <a:r>
              <a:rPr lang="en-AU" sz="2000" i="1" dirty="0" err="1" smtClean="0">
                <a:solidFill>
                  <a:prstClr val="black"/>
                </a:solidFill>
              </a:rPr>
              <a:t>Aust</a:t>
            </a:r>
            <a:r>
              <a:rPr lang="en-AU" sz="2000" i="1" dirty="0" smtClean="0">
                <a:solidFill>
                  <a:prstClr val="black"/>
                </a:solidFill>
              </a:rPr>
              <a:t> N Z J Psychiatry 2012</a:t>
            </a:r>
            <a:endParaRPr lang="en-AU" sz="2000" i="1" dirty="0">
              <a:solidFill>
                <a:prstClr val="black"/>
              </a:solidFill>
            </a:endParaRPr>
          </a:p>
          <a:p>
            <a:endParaRPr lang="en-AU" b="1" dirty="0">
              <a:solidFill>
                <a:prstClr val="black"/>
              </a:solidFill>
            </a:endParaRPr>
          </a:p>
        </p:txBody>
      </p:sp>
      <p:sp>
        <p:nvSpPr>
          <p:cNvPr id="3" name="TextBox 2"/>
          <p:cNvSpPr txBox="1"/>
          <p:nvPr/>
        </p:nvSpPr>
        <p:spPr>
          <a:xfrm>
            <a:off x="304007" y="260648"/>
            <a:ext cx="7992888" cy="1508095"/>
          </a:xfrm>
          <a:prstGeom prst="rect">
            <a:avLst/>
          </a:prstGeom>
          <a:noFill/>
        </p:spPr>
        <p:txBody>
          <a:bodyPr wrap="square" lIns="91430" tIns="45715" rIns="91430" bIns="45715" rtlCol="0">
            <a:spAutoFit/>
          </a:bodyPr>
          <a:lstStyle/>
          <a:p>
            <a:r>
              <a:rPr lang="en-AU" sz="3600" b="1" dirty="0">
                <a:solidFill>
                  <a:prstClr val="black"/>
                </a:solidFill>
              </a:rPr>
              <a:t>Trends in psychotropic meds </a:t>
            </a:r>
            <a:endParaRPr lang="en-AU" sz="3600" b="1" dirty="0" smtClean="0">
              <a:solidFill>
                <a:prstClr val="black"/>
              </a:solidFill>
            </a:endParaRPr>
          </a:p>
          <a:p>
            <a:r>
              <a:rPr lang="en-AU" sz="3600" b="1" dirty="0" smtClean="0">
                <a:solidFill>
                  <a:prstClr val="black"/>
                </a:solidFill>
              </a:rPr>
              <a:t>in Australia: </a:t>
            </a:r>
            <a:r>
              <a:rPr lang="en-AU" sz="3600" b="1" dirty="0">
                <a:solidFill>
                  <a:prstClr val="black"/>
                </a:solidFill>
              </a:rPr>
              <a:t>2000 </a:t>
            </a:r>
            <a:r>
              <a:rPr lang="en-AU" sz="3600" b="1" dirty="0" smtClean="0">
                <a:solidFill>
                  <a:prstClr val="black"/>
                </a:solidFill>
              </a:rPr>
              <a:t>- 2011</a:t>
            </a:r>
          </a:p>
          <a:p>
            <a:r>
              <a:rPr lang="en-AU" sz="2000" dirty="0" smtClean="0">
                <a:solidFill>
                  <a:prstClr val="black"/>
                </a:solidFill>
              </a:rPr>
              <a:t>Stephenson et al, </a:t>
            </a:r>
            <a:r>
              <a:rPr lang="en-AU" sz="2000" dirty="0" err="1" smtClean="0">
                <a:solidFill>
                  <a:prstClr val="black"/>
                </a:solidFill>
              </a:rPr>
              <a:t>Aust</a:t>
            </a:r>
            <a:r>
              <a:rPr lang="en-AU" sz="2000" dirty="0" smtClean="0">
                <a:solidFill>
                  <a:prstClr val="black"/>
                </a:solidFill>
              </a:rPr>
              <a:t> </a:t>
            </a:r>
            <a:r>
              <a:rPr lang="en-AU" sz="2000" dirty="0">
                <a:solidFill>
                  <a:prstClr val="black"/>
                </a:solidFill>
              </a:rPr>
              <a:t>N Z J Psychiatry 9.11.2012</a:t>
            </a:r>
          </a:p>
        </p:txBody>
      </p:sp>
    </p:spTree>
    <p:extLst>
      <p:ext uri="{BB962C8B-B14F-4D97-AF65-F5344CB8AC3E}">
        <p14:creationId xmlns:p14="http://schemas.microsoft.com/office/powerpoint/2010/main" val="30291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2000" b="1" dirty="0">
                <a:latin typeface="Arial" charset="0"/>
              </a:rPr>
              <a:t>Trends in psychotropic meds in Australia 2000 to </a:t>
            </a:r>
            <a:r>
              <a:rPr lang="en-GB" sz="2000" b="1" dirty="0" smtClean="0">
                <a:latin typeface="Arial" charset="0"/>
              </a:rPr>
              <a:t>2011</a:t>
            </a:r>
          </a:p>
          <a:p>
            <a:pPr algn="ctr"/>
            <a:endParaRPr lang="en-GB" sz="2000" b="1" dirty="0">
              <a:latin typeface="Arial" charset="0"/>
            </a:endParaRPr>
          </a:p>
          <a:p>
            <a:pPr algn="ctr"/>
            <a:r>
              <a:rPr lang="en-GB" sz="2000" b="1" dirty="0" smtClean="0">
                <a:latin typeface="Arial" charset="0"/>
              </a:rPr>
              <a:t>Figure </a:t>
            </a:r>
            <a:r>
              <a:rPr lang="en-GB" sz="2000" b="1" dirty="0">
                <a:latin typeface="Arial" charset="0"/>
              </a:rPr>
              <a:t>1. </a:t>
            </a:r>
            <a:r>
              <a:rPr lang="en-GB" sz="2000" b="1" dirty="0" smtClean="0">
                <a:latin typeface="Arial" charset="0"/>
              </a:rPr>
              <a:t>Share </a:t>
            </a:r>
            <a:r>
              <a:rPr lang="en-GB" sz="2000" b="1" dirty="0">
                <a:latin typeface="Arial" charset="0"/>
              </a:rPr>
              <a:t>of </a:t>
            </a:r>
            <a:r>
              <a:rPr lang="en-GB" sz="2000" b="1" dirty="0" smtClean="0">
                <a:latin typeface="Arial" charset="0"/>
              </a:rPr>
              <a:t>market (DDD/1000 </a:t>
            </a:r>
            <a:r>
              <a:rPr lang="en-GB" sz="2000" b="1" dirty="0">
                <a:latin typeface="Arial" charset="0"/>
              </a:rPr>
              <a:t>population/day) </a:t>
            </a:r>
            <a:r>
              <a:rPr lang="en-GB" sz="2000" b="1" dirty="0" smtClean="0">
                <a:latin typeface="Arial" charset="0"/>
              </a:rPr>
              <a:t>per class</a:t>
            </a:r>
            <a:endParaRPr lang="en-GB" sz="2000" b="1" dirty="0">
              <a:latin typeface="Arial"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72816"/>
            <a:ext cx="9071834" cy="46217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39966047"/>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484784"/>
            <a:ext cx="7832813" cy="5184576"/>
          </a:xfrm>
          <a:prstGeom prst="rect">
            <a:avLst/>
          </a:prstGeom>
        </p:spPr>
      </p:pic>
      <p:sp>
        <p:nvSpPr>
          <p:cNvPr id="4" name="TextBox 3"/>
          <p:cNvSpPr txBox="1"/>
          <p:nvPr/>
        </p:nvSpPr>
        <p:spPr>
          <a:xfrm>
            <a:off x="683568" y="260648"/>
            <a:ext cx="7200800" cy="1107996"/>
          </a:xfrm>
          <a:prstGeom prst="rect">
            <a:avLst/>
          </a:prstGeom>
          <a:noFill/>
        </p:spPr>
        <p:txBody>
          <a:bodyPr wrap="square" rtlCol="0">
            <a:spAutoFit/>
          </a:bodyPr>
          <a:lstStyle/>
          <a:p>
            <a:r>
              <a:rPr lang="en-AU" sz="2400" b="1" dirty="0" smtClean="0"/>
              <a:t>DSM depression … depressed </a:t>
            </a:r>
            <a:r>
              <a:rPr lang="en-AU" sz="2400" b="1" dirty="0"/>
              <a:t>mood </a:t>
            </a:r>
            <a:r>
              <a:rPr lang="en-AU" sz="2400" b="1" i="1" dirty="0"/>
              <a:t>most of the </a:t>
            </a:r>
            <a:r>
              <a:rPr lang="en-AU" sz="2400" b="1" i="1" dirty="0" smtClean="0"/>
              <a:t>day..</a:t>
            </a:r>
          </a:p>
          <a:p>
            <a:r>
              <a:rPr lang="en-AU" sz="2400" b="1" dirty="0" smtClean="0"/>
              <a:t>DSM </a:t>
            </a:r>
            <a:r>
              <a:rPr lang="en-AU" sz="2400" b="1" dirty="0"/>
              <a:t>anxiety </a:t>
            </a:r>
            <a:r>
              <a:rPr lang="en-AU" sz="2400" b="1" dirty="0" smtClean="0"/>
              <a:t>-  …excessive anxiety…</a:t>
            </a:r>
          </a:p>
          <a:p>
            <a:endParaRPr lang="en-AU" dirty="0"/>
          </a:p>
        </p:txBody>
      </p:sp>
    </p:spTree>
    <p:extLst>
      <p:ext uri="{BB962C8B-B14F-4D97-AF65-F5344CB8AC3E}">
        <p14:creationId xmlns:p14="http://schemas.microsoft.com/office/powerpoint/2010/main" val="2048647320"/>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1" y="115888"/>
            <a:ext cx="8353425" cy="1693862"/>
          </a:xfrm>
        </p:spPr>
        <p:txBody>
          <a:bodyPr/>
          <a:lstStyle/>
          <a:p>
            <a:pPr>
              <a:defRPr/>
            </a:pPr>
            <a:r>
              <a:rPr lang="en-AU" sz="4400" b="1" dirty="0">
                <a:solidFill>
                  <a:schemeClr val="tx1"/>
                </a:solidFill>
              </a:rPr>
              <a:t>ACT on Drugs</a:t>
            </a:r>
            <a:r>
              <a:rPr lang="en-AU" sz="4000" b="1" dirty="0">
                <a:solidFill>
                  <a:schemeClr val="tx1"/>
                </a:solidFill>
              </a:rPr>
              <a:t/>
            </a:r>
            <a:br>
              <a:rPr lang="en-AU" sz="4000" b="1" dirty="0">
                <a:solidFill>
                  <a:schemeClr val="tx1"/>
                </a:solidFill>
              </a:rPr>
            </a:br>
            <a:r>
              <a:rPr lang="en-AU" sz="2400" b="1" i="1" dirty="0">
                <a:solidFill>
                  <a:schemeClr val="tx1"/>
                </a:solidFill>
              </a:rPr>
              <a:t> </a:t>
            </a:r>
            <a:r>
              <a:rPr lang="en-AU" sz="2800" b="1" i="1" dirty="0">
                <a:solidFill>
                  <a:schemeClr val="tx1"/>
                </a:solidFill>
              </a:rPr>
              <a:t>Functional Contextual Pharmacology</a:t>
            </a:r>
            <a:endParaRPr lang="en-AU" sz="2800" b="1" dirty="0"/>
          </a:p>
        </p:txBody>
      </p:sp>
      <p:pic>
        <p:nvPicPr>
          <p:cNvPr id="14338" name="Content Placeholder 3" descr="psychiatry lucy.jpg"/>
          <p:cNvPicPr>
            <a:picLocks noGrp="1" noChangeAspect="1"/>
          </p:cNvPicPr>
          <p:nvPr>
            <p:ph idx="1"/>
          </p:nvPr>
        </p:nvPicPr>
        <p:blipFill>
          <a:blip r:embed="rId3" cstate="print"/>
          <a:srcRect/>
          <a:stretch>
            <a:fillRect/>
          </a:stretch>
        </p:blipFill>
        <p:spPr>
          <a:xfrm>
            <a:off x="2267744" y="1628800"/>
            <a:ext cx="4703933" cy="3528392"/>
          </a:xfrm>
        </p:spPr>
      </p:pic>
      <p:sp>
        <p:nvSpPr>
          <p:cNvPr id="14339" name="TextBox 4"/>
          <p:cNvSpPr txBox="1">
            <a:spLocks noChangeArrowheads="1"/>
          </p:cNvSpPr>
          <p:nvPr/>
        </p:nvSpPr>
        <p:spPr bwMode="auto">
          <a:xfrm>
            <a:off x="684213" y="5373688"/>
            <a:ext cx="5357812" cy="1323429"/>
          </a:xfrm>
          <a:prstGeom prst="rect">
            <a:avLst/>
          </a:prstGeom>
          <a:noFill/>
          <a:ln w="9525">
            <a:noFill/>
            <a:miter lim="800000"/>
            <a:headEnd/>
            <a:tailEnd/>
          </a:ln>
        </p:spPr>
        <p:txBody>
          <a:bodyPr lIns="91430" tIns="45715" rIns="91430" bIns="45715">
            <a:spAutoFit/>
          </a:bodyPr>
          <a:lstStyle/>
          <a:p>
            <a:r>
              <a:rPr lang="en-AU" sz="2000" b="1" dirty="0">
                <a:solidFill>
                  <a:prstClr val="black"/>
                </a:solidFill>
              </a:rPr>
              <a:t>Dr Robert Purssey  </a:t>
            </a:r>
            <a:r>
              <a:rPr lang="en-AU" sz="2000" dirty="0">
                <a:solidFill>
                  <a:prstClr val="black"/>
                </a:solidFill>
              </a:rPr>
              <a:t>MBBS FRANZCP</a:t>
            </a:r>
          </a:p>
          <a:p>
            <a:r>
              <a:rPr lang="en-AU" sz="2000" dirty="0" smtClean="0">
                <a:solidFill>
                  <a:prstClr val="black"/>
                </a:solidFill>
              </a:rPr>
              <a:t>Functional Contextual Psychiatrist </a:t>
            </a:r>
            <a:r>
              <a:rPr lang="en-AU" sz="2000" dirty="0" smtClean="0">
                <a:solidFill>
                  <a:prstClr val="black"/>
                </a:solidFill>
                <a:sym typeface="Wingdings" pitchFamily="2" charset="2"/>
              </a:rPr>
              <a:t></a:t>
            </a:r>
            <a:endParaRPr lang="en-AU" sz="2000" dirty="0">
              <a:solidFill>
                <a:prstClr val="black"/>
              </a:solidFill>
            </a:endParaRPr>
          </a:p>
          <a:p>
            <a:r>
              <a:rPr lang="en-AU" sz="2000" dirty="0">
                <a:solidFill>
                  <a:prstClr val="black"/>
                </a:solidFill>
              </a:rPr>
              <a:t>Clinical Senior Lecturer, </a:t>
            </a:r>
            <a:r>
              <a:rPr lang="en-AU" sz="2000" dirty="0" err="1">
                <a:solidFill>
                  <a:prstClr val="black"/>
                </a:solidFill>
              </a:rPr>
              <a:t>Uni</a:t>
            </a:r>
            <a:r>
              <a:rPr lang="en-AU" sz="2000" dirty="0">
                <a:solidFill>
                  <a:prstClr val="black"/>
                </a:solidFill>
              </a:rPr>
              <a:t> of Qld</a:t>
            </a:r>
          </a:p>
          <a:p>
            <a:r>
              <a:rPr lang="en-AU" sz="2000" b="1" dirty="0" smtClean="0">
                <a:solidFill>
                  <a:prstClr val="black"/>
                </a:solidFill>
              </a:rPr>
              <a:t>Brisbane ACT Centre, Queensland</a:t>
            </a:r>
            <a:endParaRPr lang="en-AU" sz="2000" b="1" dirty="0">
              <a:solidFill>
                <a:prstClr val="black"/>
              </a:solidFill>
            </a:endParaRPr>
          </a:p>
        </p:txBody>
      </p:sp>
    </p:spTree>
    <p:extLst>
      <p:ext uri="{BB962C8B-B14F-4D97-AF65-F5344CB8AC3E}">
        <p14:creationId xmlns:p14="http://schemas.microsoft.com/office/powerpoint/2010/main" val="381735099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0" end="0"/>
                                            </p:txEl>
                                          </p:spTgt>
                                        </p:tgtEl>
                                        <p:attrNameLst>
                                          <p:attrName>style.visibility</p:attrName>
                                        </p:attrNameLst>
                                      </p:cBhvr>
                                      <p:to>
                                        <p:strVal val="visible"/>
                                      </p:to>
                                    </p:set>
                                    <p:animEffect transition="in" filter="fade">
                                      <p:cBhvr>
                                        <p:cTn id="17" dur="500"/>
                                        <p:tgtEl>
                                          <p:spTgt spid="14339">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339">
                                            <p:txEl>
                                              <p:pRg st="1" end="1"/>
                                            </p:txEl>
                                          </p:spTgt>
                                        </p:tgtEl>
                                        <p:attrNameLst>
                                          <p:attrName>style.visibility</p:attrName>
                                        </p:attrNameLst>
                                      </p:cBhvr>
                                      <p:to>
                                        <p:strVal val="visible"/>
                                      </p:to>
                                    </p:set>
                                    <p:animEffect transition="in" filter="fade">
                                      <p:cBhvr>
                                        <p:cTn id="20" dur="500"/>
                                        <p:tgtEl>
                                          <p:spTgt spid="1433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Effect transition="in" filter="fade">
                                      <p:cBhvr>
                                        <p:cTn id="25" dur="500"/>
                                        <p:tgtEl>
                                          <p:spTgt spid="14339">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7833"/>
            <a:ext cx="7621830" cy="954107"/>
          </a:xfrm>
          <a:prstGeom prst="rect">
            <a:avLst/>
          </a:prstGeom>
          <a:noFill/>
        </p:spPr>
        <p:txBody>
          <a:bodyPr wrap="none" rtlCol="0">
            <a:spAutoFit/>
          </a:bodyPr>
          <a:lstStyle/>
          <a:p>
            <a:r>
              <a:rPr lang="en-AU" sz="3200" b="1" dirty="0">
                <a:solidFill>
                  <a:prstClr val="black"/>
                </a:solidFill>
              </a:rPr>
              <a:t>Emotional Side-effects of </a:t>
            </a:r>
            <a:r>
              <a:rPr lang="en-AU" sz="3200" b="1" dirty="0" smtClean="0">
                <a:solidFill>
                  <a:prstClr val="black"/>
                </a:solidFill>
              </a:rPr>
              <a:t>Antidepressants</a:t>
            </a:r>
          </a:p>
          <a:p>
            <a:r>
              <a:rPr lang="en-AU" sz="2400" dirty="0" smtClean="0">
                <a:solidFill>
                  <a:prstClr val="black"/>
                </a:solidFill>
              </a:rPr>
              <a:t>Price J… Goodwin G.  Journal </a:t>
            </a:r>
            <a:r>
              <a:rPr lang="en-AU" sz="2400" dirty="0">
                <a:solidFill>
                  <a:prstClr val="black"/>
                </a:solidFill>
              </a:rPr>
              <a:t>of Affective </a:t>
            </a:r>
            <a:r>
              <a:rPr lang="en-AU" sz="2400" dirty="0" smtClean="0">
                <a:solidFill>
                  <a:prstClr val="black"/>
                </a:solidFill>
              </a:rPr>
              <a:t>Disorders 2012</a:t>
            </a:r>
            <a:endParaRPr lang="en-AU" sz="2400" dirty="0">
              <a:solidFill>
                <a:prstClr val="black"/>
              </a:solidFill>
            </a:endParaRPr>
          </a:p>
        </p:txBody>
      </p:sp>
      <p:sp>
        <p:nvSpPr>
          <p:cNvPr id="3" name="TextBox 2"/>
          <p:cNvSpPr txBox="1"/>
          <p:nvPr/>
        </p:nvSpPr>
        <p:spPr>
          <a:xfrm>
            <a:off x="623122" y="1700808"/>
            <a:ext cx="6705682" cy="4247317"/>
          </a:xfrm>
          <a:prstGeom prst="rect">
            <a:avLst/>
          </a:prstGeom>
          <a:noFill/>
        </p:spPr>
        <p:txBody>
          <a:bodyPr wrap="none" rtlCol="0">
            <a:spAutoFit/>
          </a:bodyPr>
          <a:lstStyle/>
          <a:p>
            <a:r>
              <a:rPr lang="en-AU" dirty="0" smtClean="0">
                <a:solidFill>
                  <a:prstClr val="black"/>
                </a:solidFill>
              </a:rPr>
              <a:t>Because </a:t>
            </a:r>
            <a:r>
              <a:rPr lang="en-AU" dirty="0">
                <a:solidFill>
                  <a:prstClr val="black"/>
                </a:solidFill>
              </a:rPr>
              <a:t>I don’t care so </a:t>
            </a:r>
            <a:r>
              <a:rPr lang="en-AU" dirty="0" smtClean="0">
                <a:solidFill>
                  <a:prstClr val="black"/>
                </a:solidFill>
              </a:rPr>
              <a:t>much, </a:t>
            </a:r>
            <a:r>
              <a:rPr lang="en-AU" dirty="0">
                <a:solidFill>
                  <a:prstClr val="black"/>
                </a:solidFill>
              </a:rPr>
              <a:t>I’m having problems at </a:t>
            </a:r>
            <a:r>
              <a:rPr lang="en-AU" dirty="0" smtClean="0">
                <a:solidFill>
                  <a:prstClr val="black"/>
                </a:solidFill>
              </a:rPr>
              <a:t>home</a:t>
            </a:r>
          </a:p>
          <a:p>
            <a:endParaRPr lang="en-AU" dirty="0">
              <a:solidFill>
                <a:prstClr val="black"/>
              </a:solidFill>
            </a:endParaRPr>
          </a:p>
          <a:p>
            <a:r>
              <a:rPr lang="en-AU" dirty="0">
                <a:solidFill>
                  <a:prstClr val="black"/>
                </a:solidFill>
              </a:rPr>
              <a:t>I don’t have the </a:t>
            </a:r>
            <a:r>
              <a:rPr lang="en-AU" dirty="0" smtClean="0">
                <a:solidFill>
                  <a:prstClr val="black"/>
                </a:solidFill>
              </a:rPr>
              <a:t>same passion </a:t>
            </a:r>
            <a:r>
              <a:rPr lang="en-AU" dirty="0">
                <a:solidFill>
                  <a:prstClr val="black"/>
                </a:solidFill>
              </a:rPr>
              <a:t>and enthusiasm for </a:t>
            </a:r>
            <a:r>
              <a:rPr lang="en-AU" dirty="0" smtClean="0">
                <a:solidFill>
                  <a:prstClr val="black"/>
                </a:solidFill>
              </a:rPr>
              <a:t>life</a:t>
            </a:r>
          </a:p>
          <a:p>
            <a:endParaRPr lang="en-AU" dirty="0">
              <a:solidFill>
                <a:prstClr val="black"/>
              </a:solidFill>
            </a:endParaRPr>
          </a:p>
          <a:p>
            <a:r>
              <a:rPr lang="en-AU" dirty="0">
                <a:solidFill>
                  <a:prstClr val="black"/>
                </a:solidFill>
              </a:rPr>
              <a:t>Other people being upset doesn’t affect </a:t>
            </a:r>
            <a:r>
              <a:rPr lang="en-AU" dirty="0" smtClean="0">
                <a:solidFill>
                  <a:prstClr val="black"/>
                </a:solidFill>
              </a:rPr>
              <a:t>me</a:t>
            </a:r>
          </a:p>
          <a:p>
            <a:endParaRPr lang="en-AU" dirty="0">
              <a:solidFill>
                <a:prstClr val="black"/>
              </a:solidFill>
            </a:endParaRPr>
          </a:p>
          <a:p>
            <a:r>
              <a:rPr lang="en-AU" dirty="0">
                <a:solidFill>
                  <a:prstClr val="black"/>
                </a:solidFill>
              </a:rPr>
              <a:t>Because I don’t care so </a:t>
            </a:r>
            <a:r>
              <a:rPr lang="en-AU" dirty="0" smtClean="0">
                <a:solidFill>
                  <a:prstClr val="black"/>
                </a:solidFill>
              </a:rPr>
              <a:t>much, </a:t>
            </a:r>
            <a:r>
              <a:rPr lang="en-AU" dirty="0">
                <a:solidFill>
                  <a:prstClr val="black"/>
                </a:solidFill>
              </a:rPr>
              <a:t>I’m having problems at work or </a:t>
            </a:r>
            <a:r>
              <a:rPr lang="en-AU" dirty="0" smtClean="0">
                <a:solidFill>
                  <a:prstClr val="black"/>
                </a:solidFill>
              </a:rPr>
              <a:t>college</a:t>
            </a:r>
          </a:p>
          <a:p>
            <a:endParaRPr lang="en-AU" dirty="0">
              <a:solidFill>
                <a:prstClr val="black"/>
              </a:solidFill>
            </a:endParaRPr>
          </a:p>
          <a:p>
            <a:r>
              <a:rPr lang="en-AU" dirty="0">
                <a:solidFill>
                  <a:prstClr val="black"/>
                </a:solidFill>
              </a:rPr>
              <a:t>Day to day life </a:t>
            </a:r>
            <a:r>
              <a:rPr lang="en-AU" dirty="0" smtClean="0">
                <a:solidFill>
                  <a:prstClr val="black"/>
                </a:solidFill>
              </a:rPr>
              <a:t>doesn’t </a:t>
            </a:r>
            <a:r>
              <a:rPr lang="en-AU" dirty="0">
                <a:solidFill>
                  <a:prstClr val="black"/>
                </a:solidFill>
              </a:rPr>
              <a:t>have the same emotional </a:t>
            </a:r>
            <a:r>
              <a:rPr lang="en-AU" dirty="0" smtClean="0">
                <a:solidFill>
                  <a:prstClr val="black"/>
                </a:solidFill>
              </a:rPr>
              <a:t>impact</a:t>
            </a:r>
          </a:p>
          <a:p>
            <a:endParaRPr lang="en-AU" dirty="0" smtClean="0">
              <a:solidFill>
                <a:prstClr val="black"/>
              </a:solidFill>
            </a:endParaRPr>
          </a:p>
          <a:p>
            <a:r>
              <a:rPr lang="en-AU" dirty="0" smtClean="0">
                <a:solidFill>
                  <a:prstClr val="black"/>
                </a:solidFill>
              </a:rPr>
              <a:t>I </a:t>
            </a:r>
            <a:r>
              <a:rPr lang="en-AU" dirty="0">
                <a:solidFill>
                  <a:prstClr val="black"/>
                </a:solidFill>
              </a:rPr>
              <a:t>don’t react to other people’s emotions </a:t>
            </a:r>
            <a:r>
              <a:rPr lang="en-AU" dirty="0" smtClean="0">
                <a:solidFill>
                  <a:prstClr val="black"/>
                </a:solidFill>
              </a:rPr>
              <a:t>as much</a:t>
            </a:r>
          </a:p>
          <a:p>
            <a:endParaRPr lang="en-AU" dirty="0">
              <a:solidFill>
                <a:prstClr val="black"/>
              </a:solidFill>
            </a:endParaRPr>
          </a:p>
          <a:p>
            <a:r>
              <a:rPr lang="en-AU" dirty="0" smtClean="0">
                <a:solidFill>
                  <a:prstClr val="black"/>
                </a:solidFill>
              </a:rPr>
              <a:t>I </a:t>
            </a:r>
            <a:r>
              <a:rPr lang="en-AU" dirty="0">
                <a:solidFill>
                  <a:prstClr val="black"/>
                </a:solidFill>
              </a:rPr>
              <a:t>don’t care as much about my day to day </a:t>
            </a:r>
            <a:r>
              <a:rPr lang="en-AU" dirty="0" smtClean="0">
                <a:solidFill>
                  <a:prstClr val="black"/>
                </a:solidFill>
              </a:rPr>
              <a:t>responsibilities</a:t>
            </a:r>
          </a:p>
          <a:p>
            <a:endParaRPr lang="en-AU" dirty="0">
              <a:solidFill>
                <a:prstClr val="black"/>
              </a:solidFill>
            </a:endParaRPr>
          </a:p>
          <a:p>
            <a:r>
              <a:rPr lang="en-AU" dirty="0">
                <a:solidFill>
                  <a:prstClr val="black"/>
                </a:solidFill>
              </a:rPr>
              <a:t>I just don’t care about things as much as I did </a:t>
            </a:r>
          </a:p>
        </p:txBody>
      </p:sp>
    </p:spTree>
    <p:extLst>
      <p:ext uri="{BB962C8B-B14F-4D97-AF65-F5344CB8AC3E}">
        <p14:creationId xmlns:p14="http://schemas.microsoft.com/office/powerpoint/2010/main" val="28824656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7833"/>
            <a:ext cx="7621830" cy="954107"/>
          </a:xfrm>
          <a:prstGeom prst="rect">
            <a:avLst/>
          </a:prstGeom>
          <a:noFill/>
        </p:spPr>
        <p:txBody>
          <a:bodyPr wrap="none" rtlCol="0">
            <a:spAutoFit/>
          </a:bodyPr>
          <a:lstStyle/>
          <a:p>
            <a:r>
              <a:rPr lang="en-AU" sz="3200" b="1" dirty="0"/>
              <a:t>Emotional Side-effects of </a:t>
            </a:r>
            <a:r>
              <a:rPr lang="en-AU" sz="3200" b="1" dirty="0" smtClean="0"/>
              <a:t>Antidepressants</a:t>
            </a:r>
          </a:p>
          <a:p>
            <a:r>
              <a:rPr lang="en-AU" sz="2400" b="1" dirty="0"/>
              <a:t>Percentage of emotional side effects overall</a:t>
            </a:r>
          </a:p>
        </p:txBody>
      </p:sp>
      <p:sp>
        <p:nvSpPr>
          <p:cNvPr id="4" name="TextBox 3"/>
          <p:cNvSpPr txBox="1"/>
          <p:nvPr/>
        </p:nvSpPr>
        <p:spPr>
          <a:xfrm>
            <a:off x="611560" y="1556792"/>
            <a:ext cx="7344817" cy="4893647"/>
          </a:xfrm>
          <a:prstGeom prst="rect">
            <a:avLst/>
          </a:prstGeom>
          <a:noFill/>
        </p:spPr>
        <p:txBody>
          <a:bodyPr wrap="square" rtlCol="0">
            <a:spAutoFit/>
          </a:bodyPr>
          <a:lstStyle/>
          <a:p>
            <a:r>
              <a:rPr lang="en-AU" sz="2400" b="1" dirty="0" smtClean="0"/>
              <a:t>207 participants</a:t>
            </a:r>
          </a:p>
          <a:p>
            <a:endParaRPr lang="en-AU" sz="2400" b="1" dirty="0" smtClean="0"/>
          </a:p>
          <a:p>
            <a:r>
              <a:rPr lang="en-AU" sz="2400" b="1" dirty="0" smtClean="0"/>
              <a:t>26%  </a:t>
            </a:r>
            <a:r>
              <a:rPr lang="en-AU" sz="2400" b="1" dirty="0"/>
              <a:t>no emotional </a:t>
            </a:r>
            <a:r>
              <a:rPr lang="en-AU" sz="2400" b="1" dirty="0" smtClean="0"/>
              <a:t>side-effects</a:t>
            </a:r>
            <a:endParaRPr lang="en-AU" sz="2400" b="1" dirty="0"/>
          </a:p>
          <a:p>
            <a:r>
              <a:rPr lang="en-AU" sz="2400" b="1" dirty="0" smtClean="0"/>
              <a:t>16% insignificant emotional s/e </a:t>
            </a:r>
          </a:p>
          <a:p>
            <a:endParaRPr lang="en-AU" sz="2400" b="1" dirty="0"/>
          </a:p>
          <a:p>
            <a:r>
              <a:rPr lang="en-AU" sz="2400" b="1" dirty="0" smtClean="0"/>
              <a:t>30% mild</a:t>
            </a:r>
            <a:endParaRPr lang="en-AU" sz="2400" b="1" dirty="0"/>
          </a:p>
          <a:p>
            <a:r>
              <a:rPr lang="en-AU" sz="2400" b="1" dirty="0" smtClean="0"/>
              <a:t>23% </a:t>
            </a:r>
            <a:r>
              <a:rPr lang="en-AU" sz="2400" b="1" dirty="0"/>
              <a:t>moderate </a:t>
            </a:r>
          </a:p>
          <a:p>
            <a:r>
              <a:rPr lang="en-AU" sz="2400" b="1" dirty="0" smtClean="0"/>
              <a:t>6%  severe </a:t>
            </a:r>
            <a:r>
              <a:rPr lang="en-AU" sz="2400" b="1" dirty="0"/>
              <a:t>emotional </a:t>
            </a:r>
            <a:r>
              <a:rPr lang="en-AU" sz="2400" b="1" dirty="0" smtClean="0"/>
              <a:t>s/</a:t>
            </a:r>
            <a:r>
              <a:rPr lang="en-AU" sz="2400" b="1" dirty="0" err="1" smtClean="0"/>
              <a:t>e’s</a:t>
            </a:r>
            <a:endParaRPr lang="en-AU" sz="2400" b="1" dirty="0" smtClean="0"/>
          </a:p>
          <a:p>
            <a:r>
              <a:rPr lang="en-AU" sz="2400" b="1" dirty="0" smtClean="0"/>
              <a:t> </a:t>
            </a:r>
            <a:endParaRPr lang="en-AU" sz="2400" b="1" dirty="0"/>
          </a:p>
          <a:p>
            <a:r>
              <a:rPr lang="en-AU" sz="2400" b="1" u="sng" dirty="0" smtClean="0"/>
              <a:t>Participants </a:t>
            </a:r>
            <a:r>
              <a:rPr lang="en-AU" sz="2400" b="1" u="sng" dirty="0"/>
              <a:t>with emotional side-effects</a:t>
            </a:r>
            <a:r>
              <a:rPr lang="en-AU" sz="2400" b="1" dirty="0"/>
              <a:t> </a:t>
            </a:r>
            <a:endParaRPr lang="en-AU" sz="2400" b="1" dirty="0" smtClean="0"/>
          </a:p>
          <a:p>
            <a:r>
              <a:rPr lang="en-AU" sz="2400" b="1" dirty="0" smtClean="0"/>
              <a:t>younger</a:t>
            </a:r>
          </a:p>
          <a:p>
            <a:r>
              <a:rPr lang="en-AU" sz="2400" b="1" dirty="0" smtClean="0"/>
              <a:t>higher </a:t>
            </a:r>
            <a:r>
              <a:rPr lang="en-AU" sz="2400" b="1" dirty="0"/>
              <a:t>BDI-II </a:t>
            </a:r>
            <a:r>
              <a:rPr lang="en-AU" sz="2400" b="1" dirty="0" smtClean="0"/>
              <a:t>scores</a:t>
            </a:r>
          </a:p>
          <a:p>
            <a:r>
              <a:rPr lang="en-AU" sz="2400" b="1" dirty="0" smtClean="0"/>
              <a:t>shorter </a:t>
            </a:r>
            <a:r>
              <a:rPr lang="en-AU" sz="2400" b="1" dirty="0"/>
              <a:t>treatment duration.</a:t>
            </a:r>
          </a:p>
        </p:txBody>
      </p:sp>
    </p:spTree>
    <p:extLst>
      <p:ext uri="{BB962C8B-B14F-4D97-AF65-F5344CB8AC3E}">
        <p14:creationId xmlns:p14="http://schemas.microsoft.com/office/powerpoint/2010/main" val="3647838699"/>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tx1"/>
                </a:solidFill>
              </a:rPr>
              <a:t>Data Based Medicine - health warning</a:t>
            </a:r>
            <a:endParaRPr lang="en-AU" b="1" dirty="0">
              <a:solidFill>
                <a:schemeClr val="tx1"/>
              </a:solidFill>
            </a:endParaRPr>
          </a:p>
        </p:txBody>
      </p:sp>
      <p:sp>
        <p:nvSpPr>
          <p:cNvPr id="3" name="Content Placeholder 2"/>
          <p:cNvSpPr>
            <a:spLocks noGrp="1"/>
          </p:cNvSpPr>
          <p:nvPr>
            <p:ph idx="1"/>
          </p:nvPr>
        </p:nvSpPr>
        <p:spPr>
          <a:xfrm>
            <a:off x="539553" y="1628800"/>
            <a:ext cx="8352928" cy="4536504"/>
          </a:xfrm>
        </p:spPr>
        <p:txBody>
          <a:bodyPr>
            <a:noAutofit/>
          </a:bodyPr>
          <a:lstStyle/>
          <a:p>
            <a:pPr algn="just">
              <a:buFont typeface="Arial" pitchFamily="34" charset="0"/>
              <a:buChar char="•"/>
            </a:pPr>
            <a:r>
              <a:rPr lang="en-AU" sz="2400" b="1" dirty="0" smtClean="0">
                <a:solidFill>
                  <a:schemeClr val="tx1"/>
                </a:solidFill>
              </a:rPr>
              <a:t>Doctors most persuaded people on earth </a:t>
            </a:r>
          </a:p>
          <a:p>
            <a:pPr algn="just">
              <a:buFont typeface="Arial" pitchFamily="34" charset="0"/>
              <a:buChar char="•"/>
            </a:pPr>
            <a:r>
              <a:rPr lang="en-AU" sz="2400" b="1" dirty="0" smtClean="0">
                <a:solidFill>
                  <a:schemeClr val="tx1"/>
                </a:solidFill>
              </a:rPr>
              <a:t>Many resist </a:t>
            </a:r>
            <a:r>
              <a:rPr lang="en-AU" sz="2400" b="1" dirty="0">
                <a:solidFill>
                  <a:schemeClr val="tx1"/>
                </a:solidFill>
              </a:rPr>
              <a:t>company adverts </a:t>
            </a:r>
            <a:r>
              <a:rPr lang="en-AU" sz="2400" b="1" dirty="0" smtClean="0">
                <a:solidFill>
                  <a:schemeClr val="tx1"/>
                </a:solidFill>
              </a:rPr>
              <a:t>/ </a:t>
            </a:r>
            <a:r>
              <a:rPr lang="en-AU" sz="2400" b="1" dirty="0">
                <a:solidFill>
                  <a:schemeClr val="tx1"/>
                </a:solidFill>
              </a:rPr>
              <a:t>free </a:t>
            </a:r>
            <a:r>
              <a:rPr lang="en-AU" sz="2400" b="1" dirty="0" smtClean="0">
                <a:solidFill>
                  <a:schemeClr val="tx1"/>
                </a:solidFill>
              </a:rPr>
              <a:t>lunches</a:t>
            </a:r>
          </a:p>
          <a:p>
            <a:pPr algn="just">
              <a:buFont typeface="Arial" pitchFamily="34" charset="0"/>
              <a:buChar char="•"/>
            </a:pPr>
            <a:r>
              <a:rPr lang="en-AU" sz="2400" b="1" dirty="0" smtClean="0">
                <a:solidFill>
                  <a:schemeClr val="tx1"/>
                </a:solidFill>
              </a:rPr>
              <a:t>Unaware that trials / guidelines are advertisements</a:t>
            </a:r>
          </a:p>
          <a:p>
            <a:pPr algn="just">
              <a:buFont typeface="Arial" pitchFamily="34" charset="0"/>
              <a:buChar char="•"/>
            </a:pPr>
            <a:r>
              <a:rPr lang="en-AU" sz="2400" b="1" dirty="0" smtClean="0">
                <a:solidFill>
                  <a:schemeClr val="tx1"/>
                </a:solidFill>
              </a:rPr>
              <a:t>Guidance / awareness will </a:t>
            </a:r>
            <a:r>
              <a:rPr lang="en-AU" sz="2400" b="1" dirty="0">
                <a:solidFill>
                  <a:schemeClr val="tx1"/>
                </a:solidFill>
              </a:rPr>
              <a:t>shock many </a:t>
            </a:r>
            <a:r>
              <a:rPr lang="en-AU" sz="2400" b="1" dirty="0" smtClean="0">
                <a:solidFill>
                  <a:schemeClr val="tx1"/>
                </a:solidFill>
              </a:rPr>
              <a:t>doctors</a:t>
            </a:r>
          </a:p>
          <a:p>
            <a:pPr algn="just">
              <a:buFont typeface="Arial" pitchFamily="34" charset="0"/>
              <a:buChar char="•"/>
            </a:pPr>
            <a:r>
              <a:rPr lang="en-AU" sz="2400" b="1" dirty="0" smtClean="0">
                <a:solidFill>
                  <a:schemeClr val="tx1"/>
                </a:solidFill>
              </a:rPr>
              <a:t>Clever </a:t>
            </a:r>
            <a:r>
              <a:rPr lang="en-AU" sz="2400" b="1" dirty="0">
                <a:solidFill>
                  <a:schemeClr val="tx1"/>
                </a:solidFill>
              </a:rPr>
              <a:t>marketing </a:t>
            </a:r>
            <a:r>
              <a:rPr lang="en-AU" sz="2400" b="1" dirty="0" smtClean="0">
                <a:solidFill>
                  <a:schemeClr val="tx1"/>
                </a:solidFill>
              </a:rPr>
              <a:t>-&gt; many feel personally attacked</a:t>
            </a:r>
          </a:p>
          <a:p>
            <a:pPr algn="just">
              <a:buFont typeface="Arial" pitchFamily="34" charset="0"/>
              <a:buChar char="•"/>
            </a:pPr>
            <a:r>
              <a:rPr lang="en-AU" sz="2400" b="1" dirty="0" smtClean="0">
                <a:solidFill>
                  <a:schemeClr val="tx1"/>
                </a:solidFill>
              </a:rPr>
              <a:t>No-one should have to cope with present uncertainties</a:t>
            </a:r>
          </a:p>
          <a:p>
            <a:pPr algn="just">
              <a:buFont typeface="Arial" pitchFamily="34" charset="0"/>
              <a:buChar char="•"/>
            </a:pPr>
            <a:r>
              <a:rPr lang="en-AU" sz="2400" b="1" dirty="0" err="1" smtClean="0">
                <a:solidFill>
                  <a:schemeClr val="tx1"/>
                </a:solidFill>
              </a:rPr>
              <a:t>RxISK</a:t>
            </a:r>
            <a:r>
              <a:rPr lang="en-AU" sz="2400" b="1" dirty="0" smtClean="0">
                <a:solidFill>
                  <a:schemeClr val="tx1"/>
                </a:solidFill>
              </a:rPr>
              <a:t> papers are disturbing – think twice before reading</a:t>
            </a:r>
          </a:p>
          <a:p>
            <a:pPr algn="just">
              <a:buFont typeface="Arial" pitchFamily="34" charset="0"/>
              <a:buChar char="•"/>
            </a:pPr>
            <a:endParaRPr lang="en-AU" sz="2400" dirty="0">
              <a:solidFill>
                <a:schemeClr val="tx1"/>
              </a:solidFill>
            </a:endParaRPr>
          </a:p>
        </p:txBody>
      </p:sp>
    </p:spTree>
    <p:extLst>
      <p:ext uri="{BB962C8B-B14F-4D97-AF65-F5344CB8AC3E}">
        <p14:creationId xmlns:p14="http://schemas.microsoft.com/office/powerpoint/2010/main" val="31069289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240341" cy="646321"/>
          </a:xfrm>
          <a:prstGeom prst="rect">
            <a:avLst/>
          </a:prstGeom>
          <a:noFill/>
        </p:spPr>
        <p:txBody>
          <a:bodyPr wrap="square" lIns="91430" tIns="45715" rIns="91430" bIns="45715" rtlCol="0">
            <a:spAutoFit/>
          </a:bodyPr>
          <a:lstStyle/>
          <a:p>
            <a:r>
              <a:rPr lang="en-AU" sz="3600" b="1" dirty="0" smtClean="0"/>
              <a:t>DBM Position Paper - Antidepressants</a:t>
            </a:r>
            <a:endParaRPr lang="en-AU" sz="3600" b="1" dirty="0"/>
          </a:p>
        </p:txBody>
      </p:sp>
      <p:sp>
        <p:nvSpPr>
          <p:cNvPr id="3" name="TextBox 2"/>
          <p:cNvSpPr txBox="1"/>
          <p:nvPr/>
        </p:nvSpPr>
        <p:spPr>
          <a:xfrm>
            <a:off x="323530" y="1412777"/>
            <a:ext cx="8496943" cy="5386080"/>
          </a:xfrm>
          <a:prstGeom prst="rect">
            <a:avLst/>
          </a:prstGeom>
          <a:noFill/>
        </p:spPr>
        <p:txBody>
          <a:bodyPr wrap="square" lIns="91430" tIns="45715" rIns="91430" bIns="45715" rtlCol="0">
            <a:spAutoFit/>
          </a:bodyPr>
          <a:lstStyle/>
          <a:p>
            <a:pPr marL="457200" indent="-457200">
              <a:buFont typeface="Arial" pitchFamily="34" charset="0"/>
              <a:buChar char="•"/>
            </a:pPr>
            <a:r>
              <a:rPr lang="en-AU" sz="2800" b="1" dirty="0" smtClean="0"/>
              <a:t>1000’s publications, over </a:t>
            </a:r>
            <a:r>
              <a:rPr lang="en-AU" sz="2800" b="1" dirty="0"/>
              <a:t>1000 </a:t>
            </a:r>
            <a:r>
              <a:rPr lang="en-AU" sz="2800" b="1" dirty="0" smtClean="0"/>
              <a:t>trials</a:t>
            </a:r>
          </a:p>
          <a:p>
            <a:pPr marL="457200" indent="-457200">
              <a:buFont typeface="Arial" pitchFamily="34" charset="0"/>
              <a:buChar char="•"/>
            </a:pPr>
            <a:endParaRPr lang="en-AU" sz="2800" b="1" dirty="0" smtClean="0"/>
          </a:p>
          <a:p>
            <a:pPr marL="457200" indent="-457200">
              <a:buFont typeface="Arial" pitchFamily="34" charset="0"/>
              <a:buChar char="•"/>
            </a:pPr>
            <a:r>
              <a:rPr lang="en-AU" sz="2800" b="1" dirty="0" smtClean="0"/>
              <a:t>50-­90</a:t>
            </a:r>
            <a:r>
              <a:rPr lang="en-AU" sz="2800" b="1" dirty="0"/>
              <a:t>% </a:t>
            </a:r>
            <a:r>
              <a:rPr lang="en-AU" sz="2800" b="1" dirty="0" smtClean="0"/>
              <a:t> ghost-written</a:t>
            </a:r>
          </a:p>
          <a:p>
            <a:pPr marL="457200" indent="-457200">
              <a:buFont typeface="Arial" pitchFamily="34" charset="0"/>
              <a:buChar char="•"/>
            </a:pPr>
            <a:endParaRPr lang="en-AU" sz="2800" b="1" dirty="0" smtClean="0"/>
          </a:p>
          <a:p>
            <a:pPr marL="457200" indent="-457200">
              <a:buFont typeface="Arial" pitchFamily="34" charset="0"/>
              <a:buChar char="•"/>
            </a:pPr>
            <a:r>
              <a:rPr lang="en-AU" sz="2800" b="1" dirty="0" smtClean="0"/>
              <a:t>40‐50</a:t>
            </a:r>
            <a:r>
              <a:rPr lang="en-AU" sz="2800" b="1" dirty="0"/>
              <a:t>% of studies </a:t>
            </a:r>
            <a:r>
              <a:rPr lang="en-AU" sz="2800" b="1" dirty="0" smtClean="0"/>
              <a:t>unpublished</a:t>
            </a:r>
          </a:p>
          <a:p>
            <a:pPr marL="457200" indent="-457200">
              <a:buFont typeface="Arial" pitchFamily="34" charset="0"/>
              <a:buChar char="•"/>
            </a:pPr>
            <a:endParaRPr lang="en-AU" sz="2800" b="1" dirty="0" smtClean="0"/>
          </a:p>
          <a:p>
            <a:pPr marL="457200" indent="-457200">
              <a:buFont typeface="Arial" pitchFamily="34" charset="0"/>
              <a:buChar char="•"/>
            </a:pPr>
            <a:r>
              <a:rPr lang="en-AU" sz="2800" b="1" dirty="0" smtClean="0"/>
              <a:t>30</a:t>
            </a:r>
            <a:r>
              <a:rPr lang="en-AU" sz="2800" b="1" dirty="0"/>
              <a:t>% of </a:t>
            </a:r>
            <a:r>
              <a:rPr lang="en-AU" sz="2800" b="1" dirty="0" smtClean="0"/>
              <a:t>POSITIVE studies actually NEGATIVE</a:t>
            </a:r>
          </a:p>
          <a:p>
            <a:pPr marL="457200" indent="-457200">
              <a:buFont typeface="Arial" pitchFamily="34" charset="0"/>
              <a:buChar char="•"/>
            </a:pPr>
            <a:endParaRPr lang="en-AU" sz="2800" b="1" dirty="0"/>
          </a:p>
          <a:p>
            <a:pPr marL="457200" indent="-457200">
              <a:buFont typeface="Arial" pitchFamily="34" charset="0"/>
              <a:buChar char="•"/>
            </a:pPr>
            <a:r>
              <a:rPr lang="en-AU" sz="2800" b="1" dirty="0" smtClean="0"/>
              <a:t>Risks are </a:t>
            </a:r>
            <a:r>
              <a:rPr lang="en-AU" sz="2800" b="1" dirty="0"/>
              <a:t>not </a:t>
            </a:r>
            <a:r>
              <a:rPr lang="en-AU" sz="2800" b="1" dirty="0" smtClean="0"/>
              <a:t>published</a:t>
            </a:r>
          </a:p>
          <a:p>
            <a:pPr marL="457200" indent="-457200">
              <a:buFont typeface="Arial" pitchFamily="34" charset="0"/>
              <a:buChar char="•"/>
            </a:pPr>
            <a:endParaRPr lang="en-AU" sz="2800" b="1" dirty="0"/>
          </a:p>
          <a:p>
            <a:pPr marL="457200" indent="-457200">
              <a:buFont typeface="Arial" pitchFamily="34" charset="0"/>
              <a:buChar char="•"/>
            </a:pPr>
            <a:r>
              <a:rPr lang="en-AU" sz="2800" b="1" i="1" dirty="0" smtClean="0">
                <a:hlinkClick r:id="rId2"/>
              </a:rPr>
              <a:t>www.rxisk.org</a:t>
            </a:r>
            <a:r>
              <a:rPr lang="en-AU" sz="2800" b="1" i="1" dirty="0" smtClean="0"/>
              <a:t> – research papers</a:t>
            </a:r>
            <a:endParaRPr lang="en-AU" sz="2800" i="1" dirty="0" smtClean="0"/>
          </a:p>
          <a:p>
            <a:pPr marL="285720" indent="-285720">
              <a:buFontTx/>
              <a:buChar char="-"/>
            </a:pPr>
            <a:endParaRPr lang="en-AU" dirty="0"/>
          </a:p>
          <a:p>
            <a:endParaRPr lang="en-AU" dirty="0"/>
          </a:p>
        </p:txBody>
      </p:sp>
    </p:spTree>
    <p:extLst>
      <p:ext uri="{BB962C8B-B14F-4D97-AF65-F5344CB8AC3E}">
        <p14:creationId xmlns:p14="http://schemas.microsoft.com/office/powerpoint/2010/main" val="339270861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AU" b="1" dirty="0" smtClean="0">
                <a:solidFill>
                  <a:schemeClr val="tx1"/>
                </a:solidFill>
              </a:rPr>
              <a:t>STAR D, NIMH published V real results</a:t>
            </a:r>
            <a:endParaRPr lang="en-AU" b="1" dirty="0">
              <a:solidFill>
                <a:schemeClr val="tx1"/>
              </a:solidFill>
            </a:endParaRPr>
          </a:p>
        </p:txBody>
      </p:sp>
      <p:sp>
        <p:nvSpPr>
          <p:cNvPr id="5" name="Content Placeholder 4"/>
          <p:cNvSpPr>
            <a:spLocks noGrp="1"/>
          </p:cNvSpPr>
          <p:nvPr>
            <p:ph idx="1"/>
          </p:nvPr>
        </p:nvSpPr>
        <p:spPr>
          <a:xfrm>
            <a:off x="323850" y="1412875"/>
            <a:ext cx="3816350" cy="4824413"/>
          </a:xfrm>
        </p:spPr>
        <p:txBody>
          <a:bodyPr rtlCol="0">
            <a:normAutofit fontScale="92500" lnSpcReduction="20000"/>
          </a:bodyPr>
          <a:lstStyle/>
          <a:p>
            <a:pPr eaLnBrk="1" fontAlgn="auto" hangingPunct="1">
              <a:spcAft>
                <a:spcPts val="0"/>
              </a:spcAft>
              <a:buFont typeface="Wingdings" pitchFamily="2" charset="2"/>
              <a:buNone/>
              <a:defRPr/>
            </a:pPr>
            <a:r>
              <a:rPr lang="en-AU" b="1" dirty="0" smtClean="0">
                <a:solidFill>
                  <a:schemeClr val="tx1"/>
                </a:solidFill>
              </a:rPr>
              <a:t>"</a:t>
            </a:r>
            <a:r>
              <a:rPr lang="en-AU" sz="2400" b="1" dirty="0" smtClean="0">
                <a:solidFill>
                  <a:schemeClr val="tx1"/>
                </a:solidFill>
              </a:rPr>
              <a:t>The overall cumulative </a:t>
            </a:r>
            <a:r>
              <a:rPr lang="en-AU" sz="2400" b="1" u="sng" dirty="0" smtClean="0">
                <a:solidFill>
                  <a:schemeClr val="tx1"/>
                </a:solidFill>
              </a:rPr>
              <a:t>remission rate was </a:t>
            </a:r>
            <a:r>
              <a:rPr lang="en-AU" sz="2600" b="1" u="sng" dirty="0" smtClean="0">
                <a:solidFill>
                  <a:schemeClr val="tx1"/>
                </a:solidFill>
              </a:rPr>
              <a:t>67</a:t>
            </a:r>
            <a:r>
              <a:rPr lang="en-AU" sz="2400" b="1" u="sng" dirty="0" smtClean="0">
                <a:solidFill>
                  <a:schemeClr val="tx1"/>
                </a:solidFill>
              </a:rPr>
              <a:t>%</a:t>
            </a:r>
            <a:r>
              <a:rPr lang="en-AU" sz="2400" b="1" dirty="0" smtClean="0">
                <a:solidFill>
                  <a:schemeClr val="tx1"/>
                </a:solidFill>
              </a:rPr>
              <a:t>“</a:t>
            </a:r>
          </a:p>
          <a:p>
            <a:pPr eaLnBrk="1" fontAlgn="auto" hangingPunct="1">
              <a:spcAft>
                <a:spcPts val="0"/>
              </a:spcAft>
              <a:buFont typeface="Wingdings" pitchFamily="2" charset="2"/>
              <a:buNone/>
              <a:defRPr/>
            </a:pPr>
            <a:endParaRPr lang="en-AU" sz="2400" b="1" dirty="0" smtClean="0">
              <a:solidFill>
                <a:schemeClr val="tx1"/>
              </a:solidFill>
            </a:endParaRPr>
          </a:p>
          <a:p>
            <a:pPr eaLnBrk="1" fontAlgn="auto" hangingPunct="1">
              <a:spcAft>
                <a:spcPts val="0"/>
              </a:spcAft>
              <a:buFont typeface="Wingdings" pitchFamily="2" charset="2"/>
              <a:buNone/>
              <a:defRPr/>
            </a:pPr>
            <a:r>
              <a:rPr lang="en-AU" b="1" dirty="0" smtClean="0">
                <a:solidFill>
                  <a:schemeClr val="tx1"/>
                </a:solidFill>
              </a:rPr>
              <a:t>But closer review found…</a:t>
            </a:r>
          </a:p>
          <a:p>
            <a:pPr eaLnBrk="1" fontAlgn="auto" hangingPunct="1">
              <a:spcAft>
                <a:spcPts val="0"/>
              </a:spcAft>
              <a:buFont typeface="Wingdings" pitchFamily="2" charset="2"/>
              <a:buNone/>
              <a:defRPr/>
            </a:pPr>
            <a:r>
              <a:rPr lang="en-AU" b="1" dirty="0" smtClean="0">
                <a:solidFill>
                  <a:srgbClr val="C00000"/>
                </a:solidFill>
              </a:rPr>
              <a:t>4041 started, 108 remitted, 	the rest either relapsed    	and/or dropped out  </a:t>
            </a:r>
            <a:r>
              <a:rPr lang="en-AU" b="1" dirty="0" smtClean="0">
                <a:solidFill>
                  <a:srgbClr val="C00000"/>
                </a:solidFill>
                <a:sym typeface="Wingdings" pitchFamily="2" charset="2"/>
              </a:rPr>
              <a:t> </a:t>
            </a:r>
            <a:r>
              <a:rPr lang="en-AU" b="1" u="sng" dirty="0" smtClean="0">
                <a:solidFill>
                  <a:srgbClr val="C00000"/>
                </a:solidFill>
              </a:rPr>
              <a:t>remission rate </a:t>
            </a:r>
            <a:r>
              <a:rPr lang="en-AU" sz="3000" b="1" u="sng" dirty="0" smtClean="0">
                <a:solidFill>
                  <a:srgbClr val="C00000"/>
                </a:solidFill>
              </a:rPr>
              <a:t>2.7</a:t>
            </a:r>
            <a:r>
              <a:rPr lang="en-AU" b="1" u="sng" dirty="0" smtClean="0">
                <a:solidFill>
                  <a:srgbClr val="C00000"/>
                </a:solidFill>
              </a:rPr>
              <a:t>%</a:t>
            </a:r>
          </a:p>
          <a:p>
            <a:pPr eaLnBrk="1" fontAlgn="auto" hangingPunct="1">
              <a:spcAft>
                <a:spcPts val="0"/>
              </a:spcAft>
              <a:buFont typeface="Wingdings" pitchFamily="2" charset="2"/>
              <a:buNone/>
              <a:defRPr/>
            </a:pPr>
            <a:endParaRPr lang="en-AU" b="1" dirty="0" smtClean="0">
              <a:solidFill>
                <a:schemeClr val="tx1"/>
              </a:solidFill>
            </a:endParaRPr>
          </a:p>
          <a:p>
            <a:pPr eaLnBrk="1" fontAlgn="auto" hangingPunct="1">
              <a:spcAft>
                <a:spcPts val="0"/>
              </a:spcAft>
              <a:buFont typeface="Wingdings" pitchFamily="2" charset="2"/>
              <a:buNone/>
              <a:defRPr/>
            </a:pPr>
            <a:r>
              <a:rPr lang="en-AU" sz="2400" b="1" dirty="0" smtClean="0">
                <a:solidFill>
                  <a:schemeClr val="tx1"/>
                </a:solidFill>
              </a:rPr>
              <a:t>“I think their analysis is reasonable and not incompatible with what  we had reported“</a:t>
            </a:r>
          </a:p>
          <a:p>
            <a:pPr eaLnBrk="1" fontAlgn="auto" hangingPunct="1">
              <a:spcAft>
                <a:spcPts val="0"/>
              </a:spcAft>
              <a:buFont typeface="Wingdings" pitchFamily="2" charset="2"/>
              <a:buNone/>
              <a:defRPr/>
            </a:pPr>
            <a:endParaRPr lang="en-AU" b="1" dirty="0" smtClean="0"/>
          </a:p>
          <a:p>
            <a:pPr eaLnBrk="1" fontAlgn="auto" hangingPunct="1">
              <a:spcAft>
                <a:spcPts val="0"/>
              </a:spcAft>
              <a:buFont typeface="Wingdings" pitchFamily="2" charset="2"/>
              <a:buNone/>
              <a:defRPr/>
            </a:pPr>
            <a:endParaRPr lang="en-AU" b="1" dirty="0" smtClean="0"/>
          </a:p>
          <a:p>
            <a:pPr eaLnBrk="1" fontAlgn="auto" hangingPunct="1">
              <a:spcAft>
                <a:spcPts val="0"/>
              </a:spcAft>
              <a:buFont typeface="Wingdings" pitchFamily="2" charset="2"/>
              <a:buNone/>
              <a:defRPr/>
            </a:pPr>
            <a:endParaRPr lang="en-AU" b="1" dirty="0" smtClean="0"/>
          </a:p>
          <a:p>
            <a:pPr eaLnBrk="1" fontAlgn="auto" hangingPunct="1">
              <a:spcAft>
                <a:spcPts val="0"/>
              </a:spcAft>
              <a:buFont typeface="Wingdings" pitchFamily="2" charset="2"/>
              <a:buNone/>
              <a:defRPr/>
            </a:pPr>
            <a:endParaRPr lang="en-AU" b="1" dirty="0"/>
          </a:p>
        </p:txBody>
      </p:sp>
      <p:pic>
        <p:nvPicPr>
          <p:cNvPr id="122883" name="Picture 3"/>
          <p:cNvPicPr>
            <a:picLocks noChangeAspect="1" noChangeArrowheads="1"/>
          </p:cNvPicPr>
          <p:nvPr/>
        </p:nvPicPr>
        <p:blipFill>
          <a:blip r:embed="rId3" cstate="print"/>
          <a:srcRect/>
          <a:stretch>
            <a:fillRect/>
          </a:stretch>
        </p:blipFill>
        <p:spPr bwMode="auto">
          <a:xfrm>
            <a:off x="4643438" y="1628775"/>
            <a:ext cx="3673475" cy="4464050"/>
          </a:xfrm>
          <a:prstGeom prst="rect">
            <a:avLst/>
          </a:prstGeom>
          <a:noFill/>
          <a:ln w="9525">
            <a:noFill/>
            <a:miter lim="800000"/>
            <a:headEnd/>
            <a:tailEnd/>
          </a:ln>
        </p:spPr>
      </p:pic>
      <p:cxnSp>
        <p:nvCxnSpPr>
          <p:cNvPr id="13" name="Straight Arrow Connector 12"/>
          <p:cNvCxnSpPr/>
          <p:nvPr/>
        </p:nvCxnSpPr>
        <p:spPr>
          <a:xfrm rot="10800000">
            <a:off x="3708400" y="2060575"/>
            <a:ext cx="3024188" cy="2089150"/>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3708400" y="4365625"/>
            <a:ext cx="3024188" cy="792163"/>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45129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fade">
                                      <p:cBhvr>
                                        <p:cTn id="7" dur="500"/>
                                        <p:tgtEl>
                                          <p:spTgt spid="1228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06968"/>
            <a:ext cx="8208912" cy="5632301"/>
          </a:xfrm>
          <a:prstGeom prst="rect">
            <a:avLst/>
          </a:prstGeom>
          <a:noFill/>
        </p:spPr>
        <p:txBody>
          <a:bodyPr wrap="square" lIns="91430" tIns="45715" rIns="91430" bIns="45715" rtlCol="0">
            <a:spAutoFit/>
          </a:bodyPr>
          <a:lstStyle/>
          <a:p>
            <a:r>
              <a:rPr lang="en-AU" sz="2400" b="1" dirty="0" smtClean="0"/>
              <a:t>Published trials of “good quality”?</a:t>
            </a:r>
          </a:p>
          <a:p>
            <a:pPr marL="285750" indent="-285750">
              <a:buFont typeface="Arial" pitchFamily="34" charset="0"/>
              <a:buChar char="•"/>
            </a:pPr>
            <a:r>
              <a:rPr lang="en-AU" sz="2400" dirty="0" smtClean="0"/>
              <a:t>Almost </a:t>
            </a:r>
            <a:r>
              <a:rPr lang="en-AU" sz="2400" dirty="0"/>
              <a:t>all </a:t>
            </a:r>
            <a:r>
              <a:rPr lang="en-AU" sz="2400" dirty="0" smtClean="0"/>
              <a:t>only a </a:t>
            </a:r>
            <a:r>
              <a:rPr lang="en-AU" sz="2400" dirty="0"/>
              <a:t>few </a:t>
            </a:r>
            <a:r>
              <a:rPr lang="en-AU" sz="2400" dirty="0" smtClean="0"/>
              <a:t>weeks</a:t>
            </a:r>
          </a:p>
          <a:p>
            <a:pPr marL="285750" indent="-285750">
              <a:buFont typeface="Arial" pitchFamily="34" charset="0"/>
              <a:buChar char="•"/>
            </a:pPr>
            <a:r>
              <a:rPr lang="en-AU" sz="2400" dirty="0" smtClean="0"/>
              <a:t>No </a:t>
            </a:r>
            <a:r>
              <a:rPr lang="en-AU" sz="2400" dirty="0"/>
              <a:t>quality of </a:t>
            </a:r>
            <a:r>
              <a:rPr lang="en-AU" sz="2400" dirty="0" smtClean="0"/>
              <a:t>life measures</a:t>
            </a:r>
          </a:p>
          <a:p>
            <a:pPr marL="285750" indent="-285750">
              <a:buFont typeface="Arial" pitchFamily="34" charset="0"/>
              <a:buChar char="•"/>
            </a:pPr>
            <a:r>
              <a:rPr lang="en-AU" sz="2400" dirty="0" smtClean="0"/>
              <a:t>Scales improve with side effects</a:t>
            </a:r>
          </a:p>
          <a:p>
            <a:endParaRPr lang="en-AU" sz="2400" b="1" dirty="0"/>
          </a:p>
          <a:p>
            <a:r>
              <a:rPr lang="en-AU" sz="2400" b="1" dirty="0" smtClean="0"/>
              <a:t>RECOGNIZED GUIDELINES?</a:t>
            </a:r>
          </a:p>
          <a:p>
            <a:pPr marL="342900" indent="-342900">
              <a:buFont typeface="Arial" pitchFamily="34" charset="0"/>
              <a:buChar char="•"/>
            </a:pPr>
            <a:r>
              <a:rPr lang="en-AU" sz="2400" dirty="0" smtClean="0"/>
              <a:t>None score Quality </a:t>
            </a:r>
            <a:r>
              <a:rPr lang="en-AU" sz="2400" dirty="0"/>
              <a:t>Mark </a:t>
            </a:r>
            <a:r>
              <a:rPr lang="en-AU" sz="2400" dirty="0" smtClean="0"/>
              <a:t>&gt; 1 /10</a:t>
            </a:r>
          </a:p>
          <a:p>
            <a:endParaRPr lang="en-AU" sz="2400" dirty="0"/>
          </a:p>
          <a:p>
            <a:r>
              <a:rPr lang="en-AU" sz="2400" dirty="0" smtClean="0"/>
              <a:t> </a:t>
            </a:r>
            <a:r>
              <a:rPr lang="en-AU" sz="2400" b="1" dirty="0" smtClean="0"/>
              <a:t>Independent </a:t>
            </a:r>
            <a:r>
              <a:rPr lang="en-AU" sz="2400" b="1" dirty="0"/>
              <a:t>guidelines </a:t>
            </a:r>
            <a:r>
              <a:rPr lang="en-AU" sz="2400" b="1" dirty="0" smtClean="0"/>
              <a:t>superior? </a:t>
            </a:r>
          </a:p>
          <a:p>
            <a:pPr marL="342900" indent="-342900">
              <a:buFont typeface="Arial" pitchFamily="34" charset="0"/>
              <a:buChar char="•"/>
            </a:pPr>
            <a:r>
              <a:rPr lang="en-AU" sz="2400" dirty="0" smtClean="0"/>
              <a:t>-&gt; identical HENCE more dangerous</a:t>
            </a:r>
          </a:p>
          <a:p>
            <a:pPr marL="285750" indent="-285750">
              <a:buFont typeface="Wingdings"/>
              <a:buChar char="à"/>
            </a:pPr>
            <a:endParaRPr lang="en-AU" sz="2400" b="1" dirty="0"/>
          </a:p>
          <a:p>
            <a:r>
              <a:rPr lang="en-AU" sz="2400" b="1" dirty="0" smtClean="0"/>
              <a:t>COCHRANE?</a:t>
            </a:r>
          </a:p>
          <a:p>
            <a:pPr marL="285750" indent="-285750">
              <a:buFont typeface="Arial" pitchFamily="34" charset="0"/>
              <a:buChar char="•"/>
            </a:pPr>
            <a:r>
              <a:rPr lang="en-AU" sz="2400" b="1" dirty="0" smtClean="0"/>
              <a:t>Sertraline </a:t>
            </a:r>
          </a:p>
          <a:p>
            <a:pPr marL="285750" indent="-285750">
              <a:buFont typeface="Arial" pitchFamily="34" charset="0"/>
              <a:buChar char="•"/>
            </a:pPr>
            <a:r>
              <a:rPr lang="en-AU" sz="2400" b="1" dirty="0" smtClean="0"/>
              <a:t>Antidepressants </a:t>
            </a:r>
            <a:r>
              <a:rPr lang="en-AU" sz="2400" b="1" dirty="0"/>
              <a:t>for </a:t>
            </a:r>
            <a:r>
              <a:rPr lang="en-AU" sz="2400" b="1" dirty="0" smtClean="0"/>
              <a:t>children </a:t>
            </a:r>
          </a:p>
          <a:p>
            <a:pPr marL="285750" indent="-285750">
              <a:buFont typeface="Arial" pitchFamily="34" charset="0"/>
              <a:buChar char="•"/>
            </a:pPr>
            <a:r>
              <a:rPr lang="en-AU" sz="2400" b="1" dirty="0" smtClean="0"/>
              <a:t>Tamiflu</a:t>
            </a:r>
            <a:endParaRPr lang="en-AU" sz="2400" dirty="0"/>
          </a:p>
        </p:txBody>
      </p:sp>
      <p:sp>
        <p:nvSpPr>
          <p:cNvPr id="3" name="TextBox 2"/>
          <p:cNvSpPr txBox="1"/>
          <p:nvPr/>
        </p:nvSpPr>
        <p:spPr>
          <a:xfrm>
            <a:off x="323529" y="260647"/>
            <a:ext cx="7992888" cy="646321"/>
          </a:xfrm>
          <a:prstGeom prst="rect">
            <a:avLst/>
          </a:prstGeom>
          <a:noFill/>
        </p:spPr>
        <p:txBody>
          <a:bodyPr wrap="square" lIns="91430" tIns="45715" rIns="91430" bIns="45715" rtlCol="0">
            <a:spAutoFit/>
          </a:bodyPr>
          <a:lstStyle/>
          <a:p>
            <a:r>
              <a:rPr lang="en-AU" sz="3600" b="1" dirty="0"/>
              <a:t>DBM </a:t>
            </a:r>
            <a:r>
              <a:rPr lang="en-AU" sz="3600" b="1" dirty="0" smtClean="0"/>
              <a:t>on Guidelines for </a:t>
            </a:r>
            <a:r>
              <a:rPr lang="en-AU" sz="3600" b="1" dirty="0"/>
              <a:t>Antidepressants</a:t>
            </a:r>
          </a:p>
        </p:txBody>
      </p:sp>
    </p:spTree>
    <p:extLst>
      <p:ext uri="{BB962C8B-B14F-4D97-AF65-F5344CB8AC3E}">
        <p14:creationId xmlns:p14="http://schemas.microsoft.com/office/powerpoint/2010/main" val="5144588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500"/>
                                        <p:tgtEl>
                                          <p:spTgt spid="2">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fade">
                                      <p:cBhvr>
                                        <p:cTn id="52" dur="500"/>
                                        <p:tgtEl>
                                          <p:spTgt spid="2">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animEffect transition="in" filter="fade">
                                      <p:cBhvr>
                                        <p:cTn id="57" dur="500"/>
                                        <p:tgtEl>
                                          <p:spTgt spid="2">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4" end="14"/>
                                            </p:txEl>
                                          </p:spTgt>
                                        </p:tgtEl>
                                        <p:attrNameLst>
                                          <p:attrName>style.visibility</p:attrName>
                                        </p:attrNameLst>
                                      </p:cBhvr>
                                      <p:to>
                                        <p:strVal val="visible"/>
                                      </p:to>
                                    </p:set>
                                    <p:animEffect transition="in" filter="fade">
                                      <p:cBhvr>
                                        <p:cTn id="62"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828328"/>
          </a:xfrm>
        </p:spPr>
        <p:txBody>
          <a:bodyPr/>
          <a:lstStyle/>
          <a:p>
            <a:pPr eaLnBrk="1" fontAlgn="auto" hangingPunct="1">
              <a:spcAft>
                <a:spcPts val="0"/>
              </a:spcAft>
              <a:defRPr/>
            </a:pPr>
            <a:r>
              <a:rPr lang="en-AU" b="1" dirty="0" smtClean="0">
                <a:solidFill>
                  <a:schemeClr val="tx1"/>
                </a:solidFill>
              </a:rPr>
              <a:t>THERE IS NO CHEMICAL IMBALANCE</a:t>
            </a:r>
            <a:endParaRPr lang="en-AU" b="1" dirty="0">
              <a:solidFill>
                <a:schemeClr val="tx1"/>
              </a:solidFill>
            </a:endParaRPr>
          </a:p>
        </p:txBody>
      </p:sp>
      <p:sp>
        <p:nvSpPr>
          <p:cNvPr id="3" name="Content Placeholder 2"/>
          <p:cNvSpPr>
            <a:spLocks noGrp="1"/>
          </p:cNvSpPr>
          <p:nvPr>
            <p:ph idx="1"/>
          </p:nvPr>
        </p:nvSpPr>
        <p:spPr>
          <a:xfrm>
            <a:off x="395288" y="1196975"/>
            <a:ext cx="8497887" cy="5327650"/>
          </a:xfrm>
        </p:spPr>
        <p:txBody>
          <a:bodyPr rtlCol="0">
            <a:normAutofit/>
          </a:bodyPr>
          <a:lstStyle/>
          <a:p>
            <a:pPr eaLnBrk="1" fontAlgn="auto" hangingPunct="1">
              <a:spcAft>
                <a:spcPts val="0"/>
              </a:spcAft>
              <a:buFont typeface="Wingdings" pitchFamily="2" charset="2"/>
              <a:buNone/>
              <a:defRPr/>
            </a:pPr>
            <a:r>
              <a:rPr lang="en-AU" sz="2800" b="1" dirty="0" smtClean="0">
                <a:solidFill>
                  <a:schemeClr val="tx1"/>
                </a:solidFill>
              </a:rPr>
              <a:t>40 years of neurotransmitter theories – NO EVIDENCE</a:t>
            </a:r>
          </a:p>
          <a:p>
            <a:pPr eaLnBrk="1" fontAlgn="auto" hangingPunct="1">
              <a:spcAft>
                <a:spcPts val="0"/>
              </a:spcAft>
              <a:buFont typeface="Wingdings" pitchFamily="2" charset="2"/>
              <a:buNone/>
              <a:defRPr/>
            </a:pPr>
            <a:r>
              <a:rPr lang="en-AU" b="1" dirty="0" smtClean="0">
                <a:solidFill>
                  <a:srgbClr val="C00000"/>
                </a:solidFill>
              </a:rPr>
              <a:t>“NO serotonin or norepinephrine deficiency”</a:t>
            </a:r>
          </a:p>
          <a:p>
            <a:pPr eaLnBrk="1" fontAlgn="auto" hangingPunct="1">
              <a:spcAft>
                <a:spcPts val="0"/>
              </a:spcAft>
              <a:buFont typeface="Wingdings" pitchFamily="2" charset="2"/>
              <a:buNone/>
              <a:defRPr/>
            </a:pPr>
            <a:r>
              <a:rPr lang="en-AU" b="1" dirty="0">
                <a:solidFill>
                  <a:schemeClr val="tx1"/>
                </a:solidFill>
              </a:rPr>
              <a:t>	</a:t>
            </a:r>
            <a:r>
              <a:rPr lang="en-AU" b="1" dirty="0" smtClean="0">
                <a:solidFill>
                  <a:schemeClr val="tx1"/>
                </a:solidFill>
              </a:rPr>
              <a:t>				Professor of Neuroscience </a:t>
            </a:r>
            <a:r>
              <a:rPr lang="en-AU" b="1" dirty="0" err="1" smtClean="0">
                <a:solidFill>
                  <a:schemeClr val="tx1"/>
                </a:solidFill>
              </a:rPr>
              <a:t>E.Valenstein</a:t>
            </a:r>
            <a:endParaRPr lang="en-AU" b="1" dirty="0" smtClean="0">
              <a:solidFill>
                <a:schemeClr val="tx1"/>
              </a:solidFill>
            </a:endParaRPr>
          </a:p>
          <a:p>
            <a:pPr eaLnBrk="1" fontAlgn="auto" hangingPunct="1">
              <a:spcAft>
                <a:spcPts val="0"/>
              </a:spcAft>
              <a:buFont typeface="Wingdings" pitchFamily="2" charset="2"/>
              <a:buNone/>
              <a:defRPr/>
            </a:pPr>
            <a:r>
              <a:rPr lang="en-AU" b="1" dirty="0" smtClean="0">
                <a:solidFill>
                  <a:schemeClr val="accent5">
                    <a:lumMod val="75000"/>
                  </a:schemeClr>
                </a:solidFill>
              </a:rPr>
              <a:t>“…there is no “real” monoamine deficit” </a:t>
            </a:r>
          </a:p>
          <a:p>
            <a:pPr eaLnBrk="1" fontAlgn="auto" hangingPunct="1">
              <a:spcAft>
                <a:spcPts val="0"/>
              </a:spcAft>
              <a:buFont typeface="Wingdings" pitchFamily="2" charset="2"/>
              <a:buNone/>
              <a:defRPr/>
            </a:pPr>
            <a:r>
              <a:rPr lang="en-AU" b="1" dirty="0">
                <a:solidFill>
                  <a:schemeClr val="accent5">
                    <a:lumMod val="75000"/>
                  </a:schemeClr>
                </a:solidFill>
              </a:rPr>
              <a:t>	</a:t>
            </a:r>
            <a:r>
              <a:rPr lang="en-AU" b="1" dirty="0" smtClean="0">
                <a:solidFill>
                  <a:schemeClr val="accent5">
                    <a:lumMod val="75000"/>
                  </a:schemeClr>
                </a:solidFill>
              </a:rPr>
              <a:t>				 </a:t>
            </a:r>
            <a:r>
              <a:rPr lang="en-AU" b="1" dirty="0" smtClean="0">
                <a:solidFill>
                  <a:schemeClr val="tx1"/>
                </a:solidFill>
              </a:rPr>
              <a:t>Psychopharmacologist Stephen Stahl</a:t>
            </a:r>
          </a:p>
          <a:p>
            <a:pPr eaLnBrk="1" fontAlgn="auto" hangingPunct="1">
              <a:spcAft>
                <a:spcPts val="0"/>
              </a:spcAft>
              <a:buFont typeface="Wingdings" pitchFamily="2" charset="2"/>
              <a:buNone/>
              <a:defRPr/>
            </a:pPr>
            <a:r>
              <a:rPr lang="en-AU" b="1" dirty="0" smtClean="0">
                <a:solidFill>
                  <a:srgbClr val="7030A0"/>
                </a:solidFill>
              </a:rPr>
              <a:t>“NO simple neurochemical explanations”</a:t>
            </a:r>
            <a:r>
              <a:rPr lang="en-AU" b="1" dirty="0" smtClean="0">
                <a:solidFill>
                  <a:schemeClr val="tx1"/>
                </a:solidFill>
              </a:rPr>
              <a:t> </a:t>
            </a:r>
          </a:p>
          <a:p>
            <a:pPr eaLnBrk="1" fontAlgn="auto" hangingPunct="1">
              <a:spcAft>
                <a:spcPts val="0"/>
              </a:spcAft>
              <a:buFont typeface="Wingdings" pitchFamily="2" charset="2"/>
              <a:buNone/>
              <a:defRPr/>
            </a:pPr>
            <a:r>
              <a:rPr lang="en-AU" b="1" dirty="0">
                <a:solidFill>
                  <a:schemeClr val="tx1"/>
                </a:solidFill>
              </a:rPr>
              <a:t>	</a:t>
            </a:r>
            <a:r>
              <a:rPr lang="en-AU" b="1" dirty="0" smtClean="0">
                <a:solidFill>
                  <a:schemeClr val="tx1"/>
                </a:solidFill>
              </a:rPr>
              <a:t>				Kenneth </a:t>
            </a:r>
            <a:r>
              <a:rPr lang="en-AU" b="1" dirty="0" err="1" smtClean="0">
                <a:solidFill>
                  <a:schemeClr val="tx1"/>
                </a:solidFill>
              </a:rPr>
              <a:t>Kendler</a:t>
            </a:r>
            <a:endParaRPr lang="en-AU" b="1" dirty="0" smtClean="0">
              <a:solidFill>
                <a:schemeClr val="tx1"/>
              </a:solidFill>
            </a:endParaRPr>
          </a:p>
          <a:p>
            <a:pPr eaLnBrk="1" fontAlgn="auto" hangingPunct="1">
              <a:spcAft>
                <a:spcPts val="0"/>
              </a:spcAft>
              <a:buFont typeface="Wingdings" pitchFamily="2" charset="2"/>
              <a:buNone/>
              <a:defRPr/>
            </a:pPr>
            <a:endParaRPr lang="en-AU" b="1" dirty="0" smtClean="0">
              <a:solidFill>
                <a:schemeClr val="tx1"/>
              </a:solidFill>
            </a:endParaRPr>
          </a:p>
          <a:p>
            <a:pPr eaLnBrk="1" fontAlgn="auto" hangingPunct="1">
              <a:spcAft>
                <a:spcPts val="0"/>
              </a:spcAft>
              <a:buFont typeface="Wingdings" pitchFamily="2" charset="2"/>
              <a:buNone/>
              <a:defRPr/>
            </a:pPr>
            <a:r>
              <a:rPr lang="en-AU" b="1" i="1" dirty="0" smtClean="0">
                <a:solidFill>
                  <a:srgbClr val="CC0000"/>
                </a:solidFill>
              </a:rPr>
              <a:t>“Antidepressants affect processes </a:t>
            </a:r>
            <a:r>
              <a:rPr lang="en-AU" b="1" i="1" u="sng" dirty="0" smtClean="0">
                <a:solidFill>
                  <a:srgbClr val="CC0000"/>
                </a:solidFill>
              </a:rPr>
              <a:t>unrelated to the pathology of depression</a:t>
            </a:r>
            <a:r>
              <a:rPr lang="en-AU" b="1" i="1" dirty="0" smtClean="0">
                <a:solidFill>
                  <a:srgbClr val="CC0000"/>
                </a:solidFill>
              </a:rPr>
              <a:t>” 	</a:t>
            </a:r>
          </a:p>
          <a:p>
            <a:pPr eaLnBrk="1" fontAlgn="auto" hangingPunct="1">
              <a:spcAft>
                <a:spcPts val="0"/>
              </a:spcAft>
              <a:buFont typeface="Wingdings" pitchFamily="2" charset="2"/>
              <a:buNone/>
              <a:defRPr/>
            </a:pPr>
            <a:r>
              <a:rPr lang="en-AU" b="1" i="1" dirty="0">
                <a:solidFill>
                  <a:srgbClr val="CC0000"/>
                </a:solidFill>
              </a:rPr>
              <a:t>	</a:t>
            </a:r>
            <a:r>
              <a:rPr lang="en-AU" b="1" i="1" dirty="0" smtClean="0">
                <a:solidFill>
                  <a:srgbClr val="CC0000"/>
                </a:solidFill>
              </a:rPr>
              <a:t>			</a:t>
            </a:r>
            <a:r>
              <a:rPr lang="en-AU" b="1" dirty="0" smtClean="0">
                <a:solidFill>
                  <a:schemeClr val="tx1"/>
                </a:solidFill>
              </a:rPr>
              <a:t>Krishnan and </a:t>
            </a:r>
            <a:r>
              <a:rPr lang="en-AU" b="1" dirty="0" err="1" smtClean="0">
                <a:solidFill>
                  <a:schemeClr val="tx1"/>
                </a:solidFill>
              </a:rPr>
              <a:t>Nestler</a:t>
            </a:r>
            <a:r>
              <a:rPr lang="en-AU" b="1" dirty="0" smtClean="0">
                <a:solidFill>
                  <a:schemeClr val="tx1"/>
                </a:solidFill>
              </a:rPr>
              <a:t>, AJP in press 2010</a:t>
            </a:r>
          </a:p>
          <a:p>
            <a:pPr eaLnBrk="1" fontAlgn="auto" hangingPunct="1">
              <a:spcAft>
                <a:spcPts val="0"/>
              </a:spcAft>
              <a:buFont typeface="Wingdings" pitchFamily="2" charset="2"/>
              <a:buNone/>
              <a:defRPr/>
            </a:pPr>
            <a:endParaRPr lang="en-AU" dirty="0"/>
          </a:p>
        </p:txBody>
      </p:sp>
    </p:spTree>
    <p:extLst>
      <p:ext uri="{BB962C8B-B14F-4D97-AF65-F5344CB8AC3E}">
        <p14:creationId xmlns:p14="http://schemas.microsoft.com/office/powerpoint/2010/main" val="413661537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0404" y="332656"/>
            <a:ext cx="7643192" cy="1325562"/>
          </a:xfrm>
        </p:spPr>
        <p:txBody>
          <a:bodyPr/>
          <a:lstStyle/>
          <a:p>
            <a:pPr eaLnBrk="1" fontAlgn="auto" hangingPunct="1">
              <a:spcAft>
                <a:spcPts val="0"/>
              </a:spcAft>
              <a:defRPr/>
            </a:pPr>
            <a:r>
              <a:rPr lang="en-AU" b="1" dirty="0" smtClean="0">
                <a:solidFill>
                  <a:schemeClr val="tx1"/>
                </a:solidFill>
              </a:rPr>
              <a:t>OLD and NEW BIOMYTHOLOGIES</a:t>
            </a:r>
            <a:endParaRPr lang="en-AU" b="1"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0643" y="1772816"/>
            <a:ext cx="4753885" cy="38173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72816"/>
            <a:ext cx="4579709" cy="3816424"/>
          </a:xfrm>
          <a:prstGeom prst="rect">
            <a:avLst/>
          </a:prstGeom>
        </p:spPr>
      </p:pic>
    </p:spTree>
    <p:extLst>
      <p:ext uri="{BB962C8B-B14F-4D97-AF65-F5344CB8AC3E}">
        <p14:creationId xmlns:p14="http://schemas.microsoft.com/office/powerpoint/2010/main" val="34174902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620" y="1604994"/>
            <a:ext cx="7700304" cy="4154973"/>
          </a:xfrm>
          <a:prstGeom prst="rect">
            <a:avLst/>
          </a:prstGeom>
          <a:noFill/>
        </p:spPr>
        <p:txBody>
          <a:bodyPr wrap="square" lIns="91430" tIns="45715" rIns="91430" bIns="45715" rtlCol="0">
            <a:spAutoFit/>
          </a:bodyPr>
          <a:lstStyle/>
          <a:p>
            <a:r>
              <a:rPr lang="en-AU" sz="2400" dirty="0" smtClean="0">
                <a:solidFill>
                  <a:prstClr val="black"/>
                </a:solidFill>
              </a:rPr>
              <a:t>•    </a:t>
            </a:r>
            <a:r>
              <a:rPr lang="en-AU" sz="2400" b="1" dirty="0" smtClean="0">
                <a:solidFill>
                  <a:prstClr val="black"/>
                </a:solidFill>
              </a:rPr>
              <a:t>Not </a:t>
            </a:r>
            <a:r>
              <a:rPr lang="en-AU" sz="2400" b="1" dirty="0">
                <a:solidFill>
                  <a:prstClr val="black"/>
                </a:solidFill>
              </a:rPr>
              <a:t>“FIXING” thoughts and </a:t>
            </a:r>
            <a:r>
              <a:rPr lang="en-AU" sz="2400" b="1" dirty="0" smtClean="0">
                <a:solidFill>
                  <a:prstClr val="black"/>
                </a:solidFill>
              </a:rPr>
              <a:t>feelings </a:t>
            </a:r>
          </a:p>
          <a:p>
            <a:endParaRPr lang="en-AU" sz="2400" b="1" dirty="0">
              <a:solidFill>
                <a:prstClr val="black"/>
              </a:solidFill>
            </a:endParaRPr>
          </a:p>
          <a:p>
            <a:r>
              <a:rPr lang="en-AU" sz="2400" b="1" dirty="0" smtClean="0">
                <a:solidFill>
                  <a:prstClr val="black"/>
                </a:solidFill>
              </a:rPr>
              <a:t>			…	or chemistry and biology</a:t>
            </a:r>
            <a:endParaRPr lang="en-AU" sz="2400" b="1" dirty="0">
              <a:solidFill>
                <a:prstClr val="black"/>
              </a:solidFill>
            </a:endParaRPr>
          </a:p>
          <a:p>
            <a:endParaRPr lang="en-AU" sz="2400" b="1" dirty="0">
              <a:solidFill>
                <a:prstClr val="black"/>
              </a:solidFill>
            </a:endParaRPr>
          </a:p>
          <a:p>
            <a:pPr marL="342900" indent="-342900">
              <a:buFont typeface="Arial" pitchFamily="34" charset="0"/>
              <a:buChar char="•"/>
            </a:pPr>
            <a:r>
              <a:rPr lang="en-AU" sz="2400" b="1" dirty="0" smtClean="0">
                <a:solidFill>
                  <a:prstClr val="black"/>
                </a:solidFill>
              </a:rPr>
              <a:t>Functional contextual view of behavior</a:t>
            </a:r>
          </a:p>
          <a:p>
            <a:r>
              <a:rPr lang="en-AU" sz="2400" b="1" dirty="0" smtClean="0">
                <a:solidFill>
                  <a:prstClr val="black"/>
                </a:solidFill>
              </a:rPr>
              <a:t> </a:t>
            </a:r>
          </a:p>
          <a:p>
            <a:r>
              <a:rPr lang="en-AU" sz="2400" b="1" dirty="0" smtClean="0">
                <a:solidFill>
                  <a:prstClr val="black"/>
                </a:solidFill>
              </a:rPr>
              <a:t>                        …          of  biology</a:t>
            </a:r>
          </a:p>
          <a:p>
            <a:pPr marL="342900" indent="-342900">
              <a:buFont typeface="Arial" pitchFamily="34" charset="0"/>
              <a:buChar char="•"/>
            </a:pPr>
            <a:endParaRPr lang="en-AU" sz="2400" b="1" dirty="0">
              <a:solidFill>
                <a:prstClr val="black"/>
              </a:solidFill>
            </a:endParaRPr>
          </a:p>
          <a:p>
            <a:r>
              <a:rPr lang="en-AU" sz="2400" b="1" dirty="0" smtClean="0">
                <a:solidFill>
                  <a:prstClr val="black"/>
                </a:solidFill>
              </a:rPr>
              <a:t>                                                   …          of  medications</a:t>
            </a:r>
            <a:endParaRPr lang="en-AU" sz="2400" b="1" dirty="0">
              <a:solidFill>
                <a:prstClr val="black"/>
              </a:solidFill>
            </a:endParaRPr>
          </a:p>
          <a:p>
            <a:endParaRPr lang="en-AU" sz="2400" b="1" dirty="0">
              <a:solidFill>
                <a:prstClr val="black"/>
              </a:solidFill>
            </a:endParaRPr>
          </a:p>
          <a:p>
            <a:pPr marL="342900" indent="-342900">
              <a:buFont typeface="Arial" pitchFamily="34" charset="0"/>
              <a:buChar char="•"/>
            </a:pPr>
            <a:r>
              <a:rPr lang="en-AU" sz="2400" b="1" dirty="0">
                <a:solidFill>
                  <a:prstClr val="black"/>
                </a:solidFill>
              </a:rPr>
              <a:t>D</a:t>
            </a:r>
            <a:r>
              <a:rPr lang="en-AU" sz="2400" b="1" dirty="0" smtClean="0">
                <a:solidFill>
                  <a:prstClr val="black"/>
                </a:solidFill>
              </a:rPr>
              <a:t>estructive normality</a:t>
            </a:r>
            <a:endParaRPr lang="en-AU" sz="2400" b="1" dirty="0">
              <a:solidFill>
                <a:prstClr val="black"/>
              </a:solidFill>
            </a:endParaRPr>
          </a:p>
        </p:txBody>
      </p:sp>
      <p:sp>
        <p:nvSpPr>
          <p:cNvPr id="3" name="TextBox 2"/>
          <p:cNvSpPr txBox="1"/>
          <p:nvPr/>
        </p:nvSpPr>
        <p:spPr>
          <a:xfrm>
            <a:off x="441444" y="620689"/>
            <a:ext cx="8058745" cy="523220"/>
          </a:xfrm>
          <a:prstGeom prst="rect">
            <a:avLst/>
          </a:prstGeom>
          <a:noFill/>
        </p:spPr>
        <p:txBody>
          <a:bodyPr wrap="none" lIns="91430" tIns="45715" rIns="91430" bIns="45715" rtlCol="0">
            <a:spAutoFit/>
          </a:bodyPr>
          <a:lstStyle/>
          <a:p>
            <a:r>
              <a:rPr lang="en-AU" sz="2800" b="1" dirty="0">
                <a:solidFill>
                  <a:prstClr val="black"/>
                </a:solidFill>
              </a:rPr>
              <a:t>Functional Contextual Therapy AND Pharmacology</a:t>
            </a:r>
          </a:p>
        </p:txBody>
      </p:sp>
    </p:spTree>
    <p:extLst>
      <p:ext uri="{BB962C8B-B14F-4D97-AF65-F5344CB8AC3E}">
        <p14:creationId xmlns:p14="http://schemas.microsoft.com/office/powerpoint/2010/main" val="153399488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87168"/>
            <a:ext cx="7920880" cy="646321"/>
          </a:xfrm>
          <a:prstGeom prst="rect">
            <a:avLst/>
          </a:prstGeom>
          <a:noFill/>
        </p:spPr>
        <p:txBody>
          <a:bodyPr wrap="square" lIns="91430" tIns="45715" rIns="91430" bIns="45715" rtlCol="0">
            <a:spAutoFit/>
          </a:bodyPr>
          <a:lstStyle/>
          <a:p>
            <a:r>
              <a:rPr lang="en-AU" sz="3600" b="1" dirty="0">
                <a:solidFill>
                  <a:prstClr val="black"/>
                </a:solidFill>
              </a:rPr>
              <a:t>F</a:t>
            </a:r>
            <a:r>
              <a:rPr lang="en-AU" sz="3600" b="1" dirty="0" smtClean="0">
                <a:solidFill>
                  <a:prstClr val="black"/>
                </a:solidFill>
              </a:rPr>
              <a:t>lexible</a:t>
            </a:r>
            <a:r>
              <a:rPr lang="en-AU" sz="3600" b="1" dirty="0">
                <a:solidFill>
                  <a:prstClr val="black"/>
                </a:solidFill>
              </a:rPr>
              <a:t>, pragmatic pharmacology</a:t>
            </a:r>
          </a:p>
        </p:txBody>
      </p:sp>
      <p:sp>
        <p:nvSpPr>
          <p:cNvPr id="4" name="TextBox 3"/>
          <p:cNvSpPr txBox="1"/>
          <p:nvPr/>
        </p:nvSpPr>
        <p:spPr>
          <a:xfrm>
            <a:off x="440568" y="1412776"/>
            <a:ext cx="8424936" cy="5262969"/>
          </a:xfrm>
          <a:prstGeom prst="rect">
            <a:avLst/>
          </a:prstGeom>
          <a:noFill/>
        </p:spPr>
        <p:txBody>
          <a:bodyPr wrap="square" lIns="91430" tIns="45715" rIns="91430" bIns="45715" rtlCol="0">
            <a:spAutoFit/>
          </a:bodyPr>
          <a:lstStyle/>
          <a:p>
            <a:pPr marL="342900" indent="-342900">
              <a:buFont typeface="Arial" pitchFamily="34" charset="0"/>
              <a:buChar char="•"/>
            </a:pPr>
            <a:r>
              <a:rPr lang="en-AU" sz="2400" b="1" dirty="0">
                <a:solidFill>
                  <a:prstClr val="black"/>
                </a:solidFill>
              </a:rPr>
              <a:t>L</a:t>
            </a:r>
            <a:r>
              <a:rPr lang="en-AU" sz="2400" b="1" dirty="0" smtClean="0">
                <a:solidFill>
                  <a:prstClr val="black"/>
                </a:solidFill>
              </a:rPr>
              <a:t>et </a:t>
            </a:r>
            <a:r>
              <a:rPr lang="en-AU" sz="2400" b="1" dirty="0">
                <a:solidFill>
                  <a:prstClr val="black"/>
                </a:solidFill>
              </a:rPr>
              <a:t>go of DSM </a:t>
            </a:r>
            <a:endParaRPr lang="en-AU" sz="2400" b="1" dirty="0" smtClean="0">
              <a:solidFill>
                <a:prstClr val="black"/>
              </a:solidFill>
            </a:endParaRPr>
          </a:p>
          <a:p>
            <a:pPr lvl="4"/>
            <a:r>
              <a:rPr lang="en-AU" sz="2400" b="1" dirty="0">
                <a:solidFill>
                  <a:prstClr val="black"/>
                </a:solidFill>
              </a:rPr>
              <a:t>	</a:t>
            </a:r>
            <a:r>
              <a:rPr lang="en-AU" sz="2400" i="1" dirty="0" smtClean="0">
                <a:solidFill>
                  <a:prstClr val="black"/>
                </a:solidFill>
              </a:rPr>
              <a:t>except where necessary </a:t>
            </a:r>
            <a:r>
              <a:rPr lang="en-AU" sz="2400" i="1" dirty="0" smtClean="0">
                <a:solidFill>
                  <a:prstClr val="black"/>
                </a:solidFill>
                <a:sym typeface="Wingdings" pitchFamily="2" charset="2"/>
              </a:rPr>
              <a:t></a:t>
            </a:r>
            <a:endParaRPr lang="en-AU" sz="2400" i="1" dirty="0" smtClean="0">
              <a:solidFill>
                <a:prstClr val="black"/>
              </a:solidFill>
            </a:endParaRPr>
          </a:p>
          <a:p>
            <a:endParaRPr lang="en-AU" sz="2400" dirty="0">
              <a:solidFill>
                <a:prstClr val="black"/>
              </a:solidFill>
            </a:endParaRPr>
          </a:p>
          <a:p>
            <a:pPr marL="342900" indent="-342900">
              <a:buFont typeface="Arial" pitchFamily="34" charset="0"/>
              <a:buChar char="•"/>
            </a:pPr>
            <a:r>
              <a:rPr lang="en-AU" sz="2400" b="1" dirty="0" smtClean="0">
                <a:solidFill>
                  <a:prstClr val="black"/>
                </a:solidFill>
              </a:rPr>
              <a:t>Drop </a:t>
            </a:r>
            <a:r>
              <a:rPr lang="en-AU" sz="2400" b="1" dirty="0">
                <a:solidFill>
                  <a:prstClr val="black"/>
                </a:solidFill>
              </a:rPr>
              <a:t>“</a:t>
            </a:r>
            <a:r>
              <a:rPr lang="en-AU" sz="2400" b="1" dirty="0" smtClean="0">
                <a:solidFill>
                  <a:prstClr val="black"/>
                </a:solidFill>
              </a:rPr>
              <a:t>symptoms” …</a:t>
            </a:r>
            <a:r>
              <a:rPr lang="en-AU" sz="2400" dirty="0" smtClean="0">
                <a:solidFill>
                  <a:prstClr val="black"/>
                </a:solidFill>
              </a:rPr>
              <a:t> “illness”… “</a:t>
            </a:r>
            <a:r>
              <a:rPr lang="en-AU" sz="2400" dirty="0">
                <a:solidFill>
                  <a:prstClr val="black"/>
                </a:solidFill>
              </a:rPr>
              <a:t>symptom removal” </a:t>
            </a:r>
            <a:endParaRPr lang="en-AU" sz="2400" dirty="0" smtClean="0">
              <a:solidFill>
                <a:prstClr val="black"/>
              </a:solidFill>
            </a:endParaRPr>
          </a:p>
          <a:p>
            <a:r>
              <a:rPr lang="en-AU" sz="2400" dirty="0" smtClean="0">
                <a:solidFill>
                  <a:prstClr val="black"/>
                </a:solidFill>
              </a:rPr>
              <a:t>		</a:t>
            </a:r>
            <a:r>
              <a:rPr lang="en-AU" sz="2400" i="1" dirty="0" smtClean="0">
                <a:solidFill>
                  <a:prstClr val="black"/>
                </a:solidFill>
                <a:sym typeface="Wingdings" pitchFamily="2" charset="2"/>
              </a:rPr>
              <a:t></a:t>
            </a:r>
            <a:r>
              <a:rPr lang="en-AU" sz="2400" i="1" dirty="0" smtClean="0">
                <a:solidFill>
                  <a:prstClr val="black"/>
                </a:solidFill>
              </a:rPr>
              <a:t>  especially “remission </a:t>
            </a:r>
            <a:r>
              <a:rPr lang="en-AU" sz="2400" i="1" dirty="0">
                <a:solidFill>
                  <a:prstClr val="black"/>
                </a:solidFill>
              </a:rPr>
              <a:t>is the goal</a:t>
            </a:r>
            <a:r>
              <a:rPr lang="en-AU" sz="2400" i="1" dirty="0" smtClean="0">
                <a:solidFill>
                  <a:prstClr val="black"/>
                </a:solidFill>
              </a:rPr>
              <a:t>”</a:t>
            </a:r>
            <a:endParaRPr lang="en-AU" sz="2400" i="1" dirty="0">
              <a:solidFill>
                <a:prstClr val="black"/>
              </a:solidFill>
            </a:endParaRPr>
          </a:p>
          <a:p>
            <a:endParaRPr lang="en-AU" sz="2400" dirty="0">
              <a:solidFill>
                <a:prstClr val="black"/>
              </a:solidFill>
            </a:endParaRPr>
          </a:p>
          <a:p>
            <a:pPr marL="342900" indent="-342900">
              <a:buFont typeface="Arial" pitchFamily="34" charset="0"/>
              <a:buChar char="•"/>
            </a:pPr>
            <a:r>
              <a:rPr lang="en-AU" sz="2400" b="1" dirty="0" smtClean="0">
                <a:solidFill>
                  <a:prstClr val="black"/>
                </a:solidFill>
              </a:rPr>
              <a:t>Frees from experiential </a:t>
            </a:r>
            <a:r>
              <a:rPr lang="en-AU" sz="2400" b="1" dirty="0">
                <a:solidFill>
                  <a:prstClr val="black"/>
                </a:solidFill>
              </a:rPr>
              <a:t>struggle </a:t>
            </a:r>
            <a:endParaRPr lang="en-AU" sz="2400" b="1" dirty="0" smtClean="0">
              <a:solidFill>
                <a:prstClr val="black"/>
              </a:solidFill>
            </a:endParaRPr>
          </a:p>
          <a:p>
            <a:r>
              <a:rPr lang="en-AU" sz="2400" dirty="0">
                <a:solidFill>
                  <a:prstClr val="black"/>
                </a:solidFill>
              </a:rPr>
              <a:t>	</a:t>
            </a:r>
            <a:r>
              <a:rPr lang="en-AU" sz="2400" dirty="0" smtClean="0">
                <a:solidFill>
                  <a:prstClr val="black"/>
                </a:solidFill>
              </a:rPr>
              <a:t>	</a:t>
            </a:r>
            <a:r>
              <a:rPr lang="en-AU" sz="2400" dirty="0" smtClean="0">
                <a:solidFill>
                  <a:prstClr val="black"/>
                </a:solidFill>
                <a:sym typeface="Wingdings" pitchFamily="2" charset="2"/>
              </a:rPr>
              <a:t> </a:t>
            </a:r>
            <a:r>
              <a:rPr lang="en-AU" sz="2400" dirty="0" smtClean="0">
                <a:solidFill>
                  <a:prstClr val="black"/>
                </a:solidFill>
              </a:rPr>
              <a:t>overmedicating / chronicity </a:t>
            </a:r>
            <a:endParaRPr lang="en-AU" sz="2400" dirty="0">
              <a:solidFill>
                <a:prstClr val="black"/>
              </a:solidFill>
            </a:endParaRPr>
          </a:p>
          <a:p>
            <a:endParaRPr lang="en-AU" sz="2400" dirty="0">
              <a:solidFill>
                <a:prstClr val="black"/>
              </a:solidFill>
            </a:endParaRPr>
          </a:p>
          <a:p>
            <a:pPr marL="342900" indent="-342900">
              <a:buFont typeface="Arial" pitchFamily="34" charset="0"/>
              <a:buChar char="•"/>
            </a:pPr>
            <a:r>
              <a:rPr lang="en-AU" sz="2400" b="1" dirty="0" smtClean="0">
                <a:solidFill>
                  <a:prstClr val="black"/>
                </a:solidFill>
              </a:rPr>
              <a:t>Meds </a:t>
            </a:r>
            <a:r>
              <a:rPr lang="en-AU" sz="2400" b="1" dirty="0">
                <a:solidFill>
                  <a:prstClr val="black"/>
                </a:solidFill>
              </a:rPr>
              <a:t>“Toward valued living </a:t>
            </a:r>
            <a:endParaRPr lang="en-AU" sz="2400" b="1" dirty="0" smtClean="0">
              <a:solidFill>
                <a:prstClr val="black"/>
              </a:solidFill>
            </a:endParaRPr>
          </a:p>
          <a:p>
            <a:pPr lvl="8"/>
            <a:r>
              <a:rPr lang="en-AU" sz="2400" dirty="0" smtClean="0">
                <a:solidFill>
                  <a:prstClr val="black"/>
                </a:solidFill>
              </a:rPr>
              <a:t>… edge </a:t>
            </a:r>
            <a:r>
              <a:rPr lang="en-AU" sz="2400" dirty="0">
                <a:solidFill>
                  <a:prstClr val="black"/>
                </a:solidFill>
              </a:rPr>
              <a:t>off </a:t>
            </a:r>
            <a:r>
              <a:rPr lang="en-AU" sz="2400" dirty="0" smtClean="0">
                <a:solidFill>
                  <a:prstClr val="black"/>
                </a:solidFill>
              </a:rPr>
              <a:t>so as to </a:t>
            </a:r>
            <a:r>
              <a:rPr lang="en-AU" sz="2400" dirty="0">
                <a:solidFill>
                  <a:prstClr val="black"/>
                </a:solidFill>
              </a:rPr>
              <a:t>do </a:t>
            </a:r>
            <a:r>
              <a:rPr lang="en-AU" sz="2400" dirty="0" smtClean="0">
                <a:solidFill>
                  <a:prstClr val="black"/>
                </a:solidFill>
              </a:rPr>
              <a:t>stuff”</a:t>
            </a:r>
          </a:p>
          <a:p>
            <a:pPr lvl="8"/>
            <a:endParaRPr lang="en-AU" sz="2400" dirty="0" smtClean="0">
              <a:solidFill>
                <a:prstClr val="black"/>
              </a:solidFill>
            </a:endParaRPr>
          </a:p>
          <a:p>
            <a:pPr marL="342900" indent="-342900">
              <a:buFont typeface="Arial" pitchFamily="34" charset="0"/>
              <a:buChar char="•"/>
            </a:pPr>
            <a:r>
              <a:rPr lang="en-AU" sz="2400" b="1" dirty="0" smtClean="0">
                <a:solidFill>
                  <a:prstClr val="black"/>
                </a:solidFill>
              </a:rPr>
              <a:t>Meds “</a:t>
            </a:r>
            <a:r>
              <a:rPr lang="en-AU" sz="2400" b="1" dirty="0">
                <a:solidFill>
                  <a:prstClr val="black"/>
                </a:solidFill>
              </a:rPr>
              <a:t>Away from unwanted </a:t>
            </a:r>
            <a:r>
              <a:rPr lang="en-AU" sz="2400" b="1" dirty="0" smtClean="0">
                <a:solidFill>
                  <a:prstClr val="black"/>
                </a:solidFill>
              </a:rPr>
              <a:t>experiencing</a:t>
            </a:r>
            <a:r>
              <a:rPr lang="en-AU" sz="2400" dirty="0" smtClean="0">
                <a:solidFill>
                  <a:prstClr val="black"/>
                </a:solidFill>
              </a:rPr>
              <a:t> </a:t>
            </a:r>
            <a:endParaRPr lang="en-AU" sz="2400" dirty="0">
              <a:solidFill>
                <a:prstClr val="black"/>
              </a:solidFill>
            </a:endParaRPr>
          </a:p>
          <a:p>
            <a:pPr lvl="7"/>
            <a:r>
              <a:rPr lang="en-AU" sz="2400" dirty="0" smtClean="0">
                <a:solidFill>
                  <a:prstClr val="black"/>
                </a:solidFill>
              </a:rPr>
              <a:t>… ridding bad feelings / thoughts”</a:t>
            </a:r>
            <a:endParaRPr lang="en-AU" sz="2400" dirty="0">
              <a:solidFill>
                <a:prstClr val="black"/>
              </a:solidFill>
            </a:endParaRPr>
          </a:p>
        </p:txBody>
      </p:sp>
    </p:spTree>
    <p:extLst>
      <p:ext uri="{BB962C8B-B14F-4D97-AF65-F5344CB8AC3E}">
        <p14:creationId xmlns:p14="http://schemas.microsoft.com/office/powerpoint/2010/main" val="351211117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fade">
                                      <p:cBhvr>
                                        <p:cTn id="5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098" name="Picture 2" descr="C:\Users\User\Documents\01 - Dick Smith Stick 07 11 12\a a Matrix !\Simple Matrix png 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54865"/>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2678" y="4960"/>
            <a:ext cx="9137385" cy="6853039"/>
          </a:xfrm>
        </p:spPr>
      </p:pic>
    </p:spTree>
    <p:extLst>
      <p:ext uri="{BB962C8B-B14F-4D97-AF65-F5344CB8AC3E}">
        <p14:creationId xmlns:p14="http://schemas.microsoft.com/office/powerpoint/2010/main" val="4256643765"/>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Content Placeholder 3" descr="Drugs Values Smokin'!.gif"/>
          <p:cNvPicPr>
            <a:picLocks noGrp="1" noChangeAspect="1"/>
          </p:cNvPicPr>
          <p:nvPr>
            <p:ph idx="1"/>
          </p:nvPr>
        </p:nvPicPr>
        <p:blipFill>
          <a:blip r:embed="rId3" cstate="print"/>
          <a:srcRect/>
          <a:stretch>
            <a:fillRect/>
          </a:stretch>
        </p:blipFill>
        <p:spPr>
          <a:xfrm>
            <a:off x="0" y="0"/>
            <a:ext cx="9144000" cy="6877050"/>
          </a:xfrm>
        </p:spPr>
      </p:pic>
    </p:spTree>
    <p:extLst>
      <p:ext uri="{BB962C8B-B14F-4D97-AF65-F5344CB8AC3E}">
        <p14:creationId xmlns:p14="http://schemas.microsoft.com/office/powerpoint/2010/main" val="1882308379"/>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325562"/>
          </a:xfrm>
        </p:spPr>
        <p:txBody>
          <a:bodyPr/>
          <a:lstStyle/>
          <a:p>
            <a:r>
              <a:rPr lang="en-AU" sz="4400" b="1" dirty="0">
                <a:solidFill>
                  <a:prstClr val="black"/>
                </a:solidFill>
                <a:effectLst>
                  <a:outerShdw blurRad="127000" algn="ctr" rotWithShape="0">
                    <a:prstClr val="white">
                      <a:alpha val="50000"/>
                    </a:prstClr>
                  </a:outerShdw>
                </a:effectLst>
              </a:rPr>
              <a:t>ACT on </a:t>
            </a:r>
            <a:r>
              <a:rPr lang="en-AU" sz="4400" b="1" dirty="0" smtClean="0">
                <a:solidFill>
                  <a:prstClr val="black"/>
                </a:solidFill>
                <a:effectLst>
                  <a:outerShdw blurRad="127000" algn="ctr" rotWithShape="0">
                    <a:prstClr val="white">
                      <a:alpha val="50000"/>
                    </a:prstClr>
                  </a:outerShdw>
                </a:effectLst>
              </a:rPr>
              <a:t>Drugs Resources</a:t>
            </a:r>
            <a:r>
              <a:rPr lang="en-AU" sz="4000" b="1" dirty="0">
                <a:solidFill>
                  <a:prstClr val="black"/>
                </a:solidFill>
                <a:effectLst>
                  <a:outerShdw blurRad="127000" algn="ctr" rotWithShape="0">
                    <a:prstClr val="white">
                      <a:alpha val="50000"/>
                    </a:prstClr>
                  </a:outerShdw>
                </a:effectLst>
              </a:rPr>
              <a:t/>
            </a:r>
            <a:br>
              <a:rPr lang="en-AU" sz="4000" b="1" dirty="0">
                <a:solidFill>
                  <a:prstClr val="black"/>
                </a:solidFill>
                <a:effectLst>
                  <a:outerShdw blurRad="127000" algn="ctr" rotWithShape="0">
                    <a:prstClr val="white">
                      <a:alpha val="50000"/>
                    </a:prstClr>
                  </a:outerShdw>
                </a:effectLst>
              </a:rPr>
            </a:br>
            <a:r>
              <a:rPr lang="en-AU" sz="2400" b="1" i="1" dirty="0">
                <a:solidFill>
                  <a:prstClr val="black"/>
                </a:solidFill>
                <a:effectLst>
                  <a:outerShdw blurRad="127000" algn="ctr" rotWithShape="0">
                    <a:prstClr val="white">
                      <a:alpha val="50000"/>
                    </a:prstClr>
                  </a:outerShdw>
                </a:effectLst>
              </a:rPr>
              <a:t> </a:t>
            </a:r>
            <a:r>
              <a:rPr lang="en-AU" sz="2800" b="1" i="1" dirty="0">
                <a:solidFill>
                  <a:prstClr val="black"/>
                </a:solidFill>
                <a:effectLst>
                  <a:outerShdw blurRad="127000" algn="ctr" rotWithShape="0">
                    <a:prstClr val="white">
                      <a:alpha val="50000"/>
                    </a:prstClr>
                  </a:outerShdw>
                </a:effectLst>
              </a:rPr>
              <a:t>Functional Contextual Pharmacology</a:t>
            </a:r>
            <a:endParaRPr lang="en-AU" dirty="0"/>
          </a:p>
        </p:txBody>
      </p:sp>
      <p:sp>
        <p:nvSpPr>
          <p:cNvPr id="3" name="Content Placeholder 2"/>
          <p:cNvSpPr>
            <a:spLocks noGrp="1"/>
          </p:cNvSpPr>
          <p:nvPr>
            <p:ph idx="1"/>
          </p:nvPr>
        </p:nvSpPr>
        <p:spPr>
          <a:xfrm>
            <a:off x="611560" y="1556792"/>
            <a:ext cx="7632848" cy="4968552"/>
          </a:xfrm>
        </p:spPr>
        <p:txBody>
          <a:bodyPr>
            <a:normAutofit/>
          </a:bodyPr>
          <a:lstStyle/>
          <a:p>
            <a:pPr marL="514350" indent="-514350">
              <a:buFont typeface="+mj-lt"/>
              <a:buAutoNum type="arabicPeriod"/>
            </a:pPr>
            <a:r>
              <a:rPr lang="en-AU" sz="2800" b="1" dirty="0" smtClean="0">
                <a:solidFill>
                  <a:schemeClr val="tx1"/>
                </a:solidFill>
              </a:rPr>
              <a:t>Email </a:t>
            </a:r>
            <a:r>
              <a:rPr lang="en-AU" sz="2400" b="1" dirty="0">
                <a:solidFill>
                  <a:schemeClr val="tx1"/>
                </a:solidFill>
              </a:rPr>
              <a:t>“ACT on Drugs </a:t>
            </a:r>
            <a:r>
              <a:rPr lang="en-AU" sz="2400" b="1" dirty="0" smtClean="0">
                <a:solidFill>
                  <a:schemeClr val="tx1"/>
                </a:solidFill>
              </a:rPr>
              <a:t>2012 </a:t>
            </a:r>
            <a:r>
              <a:rPr lang="en-AU" sz="2400" b="1" dirty="0">
                <a:solidFill>
                  <a:schemeClr val="tx1"/>
                </a:solidFill>
              </a:rPr>
              <a:t>Matrix Sorting</a:t>
            </a:r>
            <a:r>
              <a:rPr lang="en-AU" sz="2400" b="1" dirty="0" smtClean="0">
                <a:solidFill>
                  <a:schemeClr val="tx1"/>
                </a:solidFill>
              </a:rPr>
              <a:t>” to </a:t>
            </a:r>
            <a:r>
              <a:rPr lang="en-AU" sz="2400" b="1" dirty="0" smtClean="0">
                <a:solidFill>
                  <a:schemeClr val="tx1"/>
                </a:solidFill>
                <a:hlinkClick r:id="rId2"/>
              </a:rPr>
              <a:t>robpurssey@gmail.com</a:t>
            </a:r>
            <a:r>
              <a:rPr lang="en-AU" sz="2400" b="1" dirty="0" smtClean="0">
                <a:solidFill>
                  <a:schemeClr val="tx1"/>
                </a:solidFill>
              </a:rPr>
              <a:t> – </a:t>
            </a:r>
            <a:r>
              <a:rPr lang="en-AU" sz="2400" i="1" dirty="0" smtClean="0">
                <a:solidFill>
                  <a:schemeClr val="tx1"/>
                </a:solidFill>
              </a:rPr>
              <a:t>also </a:t>
            </a:r>
            <a:r>
              <a:rPr lang="en-AU" sz="2400" dirty="0" smtClean="0">
                <a:solidFill>
                  <a:schemeClr val="tx1"/>
                </a:solidFill>
              </a:rPr>
              <a:t>www.davidhealy.org</a:t>
            </a:r>
            <a:r>
              <a:rPr lang="en-AU" sz="2400" b="1" dirty="0" smtClean="0">
                <a:solidFill>
                  <a:schemeClr val="tx1"/>
                </a:solidFill>
              </a:rPr>
              <a:t> </a:t>
            </a:r>
          </a:p>
          <a:p>
            <a:pPr marL="514350" indent="-514350">
              <a:buFont typeface="+mj-lt"/>
              <a:buAutoNum type="arabicPeriod"/>
            </a:pPr>
            <a:r>
              <a:rPr lang="en-AU" sz="2400" b="1" dirty="0" smtClean="0">
                <a:solidFill>
                  <a:schemeClr val="tx1"/>
                </a:solidFill>
                <a:hlinkClick r:id="rId3"/>
              </a:rPr>
              <a:t>www.rxisk.org</a:t>
            </a:r>
            <a:r>
              <a:rPr lang="en-AU" sz="2400" b="1" dirty="0" smtClean="0">
                <a:solidFill>
                  <a:schemeClr val="tx1"/>
                </a:solidFill>
              </a:rPr>
              <a:t>  Join! &amp; Research Papers at bottom</a:t>
            </a:r>
          </a:p>
          <a:p>
            <a:pPr marL="514350" indent="-514350">
              <a:buFont typeface="+mj-lt"/>
              <a:buAutoNum type="arabicPeriod"/>
            </a:pPr>
            <a:r>
              <a:rPr lang="en-AU" sz="2800" b="1" u="sng" dirty="0" smtClean="0">
                <a:solidFill>
                  <a:schemeClr val="tx1"/>
                </a:solidFill>
              </a:rPr>
              <a:t>ACT </a:t>
            </a:r>
            <a:r>
              <a:rPr lang="en-AU" sz="2800" b="1" u="sng" dirty="0">
                <a:solidFill>
                  <a:schemeClr val="tx1"/>
                </a:solidFill>
              </a:rPr>
              <a:t>on Drugs 2011</a:t>
            </a:r>
            <a:r>
              <a:rPr lang="en-AU" sz="2800" b="1" dirty="0">
                <a:solidFill>
                  <a:schemeClr val="tx1"/>
                </a:solidFill>
              </a:rPr>
              <a:t> </a:t>
            </a:r>
            <a:r>
              <a:rPr lang="en-AU" sz="2400" b="1" dirty="0" smtClean="0">
                <a:solidFill>
                  <a:schemeClr val="tx1"/>
                </a:solidFill>
              </a:rPr>
              <a:t>– </a:t>
            </a:r>
            <a:r>
              <a:rPr lang="en-AU" sz="2400" b="1" i="1" dirty="0" smtClean="0">
                <a:solidFill>
                  <a:schemeClr val="tx1"/>
                </a:solidFill>
              </a:rPr>
              <a:t>Log into ACBS site, Videos</a:t>
            </a:r>
            <a:r>
              <a:rPr lang="en-AU" sz="2400" b="1" dirty="0" smtClean="0">
                <a:solidFill>
                  <a:schemeClr val="tx1"/>
                </a:solidFill>
              </a:rPr>
              <a:t>       </a:t>
            </a:r>
            <a:r>
              <a:rPr lang="en-AU" b="1" dirty="0" smtClean="0">
                <a:solidFill>
                  <a:schemeClr val="tx1"/>
                </a:solidFill>
              </a:rPr>
              <a:t>The </a:t>
            </a:r>
            <a:r>
              <a:rPr lang="en-AU" b="1" dirty="0">
                <a:solidFill>
                  <a:schemeClr val="tx1"/>
                </a:solidFill>
              </a:rPr>
              <a:t>5th Australian and New Zealand ACT </a:t>
            </a:r>
            <a:r>
              <a:rPr lang="en-AU" b="1" dirty="0" smtClean="0">
                <a:solidFill>
                  <a:schemeClr val="tx1"/>
                </a:solidFill>
              </a:rPr>
              <a:t>Conference  </a:t>
            </a:r>
            <a:r>
              <a:rPr lang="en-AU" b="1" dirty="0" smtClean="0">
                <a:solidFill>
                  <a:schemeClr val="tx1"/>
                </a:solidFill>
                <a:sym typeface="Wingdings" pitchFamily="2" charset="2"/>
              </a:rPr>
              <a:t>           </a:t>
            </a:r>
            <a:r>
              <a:rPr lang="en-AU" b="1" dirty="0" smtClean="0">
                <a:solidFill>
                  <a:schemeClr val="tx1"/>
                </a:solidFill>
              </a:rPr>
              <a:t>Day 3, Stream 3, 2-5pm in 2 parts. Also highly relevant is </a:t>
            </a:r>
            <a:r>
              <a:rPr lang="en-AU" b="1" u="sng" dirty="0" smtClean="0">
                <a:solidFill>
                  <a:schemeClr val="tx1"/>
                </a:solidFill>
              </a:rPr>
              <a:t>Functional Contextual Neuroscience</a:t>
            </a:r>
            <a:r>
              <a:rPr lang="en-AU" b="1" dirty="0" smtClean="0">
                <a:solidFill>
                  <a:schemeClr val="tx1"/>
                </a:solidFill>
              </a:rPr>
              <a:t> Day 1, Stream 4, 10am</a:t>
            </a:r>
          </a:p>
          <a:p>
            <a:pPr marL="514350" indent="-514350">
              <a:buFont typeface="+mj-lt"/>
              <a:buAutoNum type="arabicPeriod"/>
            </a:pPr>
            <a:r>
              <a:rPr lang="en-AU" sz="2800" b="1" dirty="0" smtClean="0">
                <a:solidFill>
                  <a:schemeClr val="tx1"/>
                </a:solidFill>
              </a:rPr>
              <a:t>Contextual Medicine SIG </a:t>
            </a:r>
            <a:r>
              <a:rPr lang="en-AU" sz="2800" i="1" dirty="0" smtClean="0">
                <a:solidFill>
                  <a:schemeClr val="tx1"/>
                </a:solidFill>
              </a:rPr>
              <a:t>via ACBS site</a:t>
            </a:r>
          </a:p>
          <a:p>
            <a:pPr marL="514350" indent="-514350">
              <a:buFont typeface="+mj-lt"/>
              <a:buAutoNum type="arabicPeriod"/>
            </a:pPr>
            <a:r>
              <a:rPr lang="en-AU" sz="2800" b="1" dirty="0" smtClean="0">
                <a:solidFill>
                  <a:schemeClr val="tx1"/>
                </a:solidFill>
              </a:rPr>
              <a:t>Healthy Skepticism </a:t>
            </a:r>
            <a:r>
              <a:rPr lang="en-AU" sz="2800" i="1" dirty="0" smtClean="0">
                <a:solidFill>
                  <a:schemeClr val="tx1"/>
                </a:solidFill>
              </a:rPr>
              <a:t>– JOIN! and contribute</a:t>
            </a:r>
          </a:p>
          <a:p>
            <a:pPr marL="514350" indent="-514350">
              <a:buFont typeface="+mj-lt"/>
              <a:buAutoNum type="arabicPeriod"/>
            </a:pPr>
            <a:r>
              <a:rPr lang="en-AU" sz="2800" b="1" dirty="0">
                <a:solidFill>
                  <a:schemeClr val="tx1"/>
                </a:solidFill>
              </a:rPr>
              <a:t>Anatomy of an Epidemic</a:t>
            </a:r>
            <a:r>
              <a:rPr lang="en-AU" sz="2800" dirty="0">
                <a:solidFill>
                  <a:schemeClr val="tx1"/>
                </a:solidFill>
              </a:rPr>
              <a:t>, </a:t>
            </a:r>
            <a:r>
              <a:rPr lang="en-AU" sz="2800" i="1" dirty="0">
                <a:solidFill>
                  <a:schemeClr val="tx1"/>
                </a:solidFill>
              </a:rPr>
              <a:t>and Whitaker’s </a:t>
            </a:r>
            <a:r>
              <a:rPr lang="en-AU" sz="2800" i="1" dirty="0" smtClean="0">
                <a:solidFill>
                  <a:schemeClr val="tx1"/>
                </a:solidFill>
              </a:rPr>
              <a:t>site</a:t>
            </a:r>
          </a:p>
          <a:p>
            <a:pPr marL="514350" indent="-514350">
              <a:buFont typeface="+mj-lt"/>
              <a:buAutoNum type="arabicPeriod"/>
            </a:pPr>
            <a:endParaRPr lang="en-AU" sz="2400" b="1" dirty="0" smtClean="0">
              <a:solidFill>
                <a:schemeClr val="tx1"/>
              </a:solidFill>
            </a:endParaRPr>
          </a:p>
        </p:txBody>
      </p:sp>
    </p:spTree>
    <p:extLst>
      <p:ext uri="{BB962C8B-B14F-4D97-AF65-F5344CB8AC3E}">
        <p14:creationId xmlns:p14="http://schemas.microsoft.com/office/powerpoint/2010/main" val="27322991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2678" y="4960"/>
            <a:ext cx="9137385" cy="6853039"/>
          </a:xfrm>
        </p:spPr>
      </p:pic>
    </p:spTree>
    <p:extLst>
      <p:ext uri="{BB962C8B-B14F-4D97-AF65-F5344CB8AC3E}">
        <p14:creationId xmlns:p14="http://schemas.microsoft.com/office/powerpoint/2010/main" val="2386591100"/>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325562"/>
          </a:xfrm>
        </p:spPr>
        <p:txBody>
          <a:bodyPr/>
          <a:lstStyle/>
          <a:p>
            <a:pPr>
              <a:defRPr/>
            </a:pPr>
            <a:r>
              <a:rPr lang="en-AU" b="1" dirty="0" smtClean="0">
                <a:solidFill>
                  <a:schemeClr val="tx1"/>
                </a:solidFill>
              </a:rPr>
              <a:t>MOVING </a:t>
            </a:r>
            <a:r>
              <a:rPr lang="en-AU" b="1" i="1" dirty="0" smtClean="0">
                <a:solidFill>
                  <a:schemeClr val="tx1"/>
                </a:solidFill>
              </a:rPr>
              <a:t>TOWARDS</a:t>
            </a:r>
            <a:r>
              <a:rPr lang="en-AU" b="1" dirty="0" smtClean="0">
                <a:solidFill>
                  <a:schemeClr val="tx1"/>
                </a:solidFill>
              </a:rPr>
              <a:t> WORKABLE MEDICATION USE - TOGETHER</a:t>
            </a:r>
            <a:endParaRPr lang="en-AU" b="1" dirty="0">
              <a:solidFill>
                <a:schemeClr val="tx1"/>
              </a:solidFill>
            </a:endParaRPr>
          </a:p>
        </p:txBody>
      </p:sp>
      <p:sp>
        <p:nvSpPr>
          <p:cNvPr id="24578" name="Content Placeholder 2"/>
          <p:cNvSpPr>
            <a:spLocks noGrp="1"/>
          </p:cNvSpPr>
          <p:nvPr>
            <p:ph idx="1"/>
          </p:nvPr>
        </p:nvSpPr>
        <p:spPr>
          <a:xfrm>
            <a:off x="251520" y="1916832"/>
            <a:ext cx="8640763" cy="4176464"/>
          </a:xfrm>
        </p:spPr>
        <p:txBody>
          <a:bodyPr>
            <a:normAutofit lnSpcReduction="10000"/>
          </a:bodyPr>
          <a:lstStyle/>
          <a:p>
            <a:pPr marL="514297" indent="-514297">
              <a:buFont typeface="Corbel" pitchFamily="34" charset="0"/>
              <a:buAutoNum type="arabicPeriod"/>
            </a:pPr>
            <a:r>
              <a:rPr lang="en-AU" sz="2800" b="1" dirty="0" smtClean="0">
                <a:solidFill>
                  <a:schemeClr val="tx1"/>
                </a:solidFill>
              </a:rPr>
              <a:t>What is important to you and your clients?</a:t>
            </a:r>
          </a:p>
          <a:p>
            <a:pPr marL="514297" indent="-514297">
              <a:buFont typeface="Corbel" pitchFamily="34" charset="0"/>
              <a:buAutoNum type="arabicPeriod"/>
            </a:pPr>
            <a:r>
              <a:rPr lang="en-AU" sz="2800" b="1" dirty="0" smtClean="0">
                <a:solidFill>
                  <a:schemeClr val="tx1"/>
                </a:solidFill>
              </a:rPr>
              <a:t>What medication-related obstacles get in the way for you and them?</a:t>
            </a:r>
          </a:p>
          <a:p>
            <a:pPr marL="514297" indent="-514297">
              <a:buFont typeface="Corbel" pitchFamily="34" charset="0"/>
              <a:buAutoNum type="arabicPeriod"/>
            </a:pPr>
            <a:r>
              <a:rPr lang="en-AU" sz="2800" b="1" dirty="0" smtClean="0">
                <a:solidFill>
                  <a:schemeClr val="tx1"/>
                </a:solidFill>
              </a:rPr>
              <a:t>What do you and your clients do to move Away from these medication-related obstacles?</a:t>
            </a:r>
          </a:p>
          <a:p>
            <a:pPr marL="514297" indent="-514297">
              <a:buFont typeface="Corbel" pitchFamily="34" charset="0"/>
              <a:buAutoNum type="arabicPeriod"/>
            </a:pPr>
            <a:r>
              <a:rPr lang="en-AU" sz="2800" b="1" dirty="0" smtClean="0">
                <a:solidFill>
                  <a:schemeClr val="tx1"/>
                </a:solidFill>
              </a:rPr>
              <a:t>Can Functional Contextual Pharmacology help?</a:t>
            </a:r>
          </a:p>
          <a:p>
            <a:pPr marL="514297" indent="-514297">
              <a:buFont typeface="Corbel" pitchFamily="34" charset="0"/>
              <a:buAutoNum type="arabicPeriod"/>
            </a:pPr>
            <a:r>
              <a:rPr lang="en-AU" sz="2800" b="1" dirty="0" smtClean="0">
                <a:solidFill>
                  <a:schemeClr val="tx1"/>
                </a:solidFill>
              </a:rPr>
              <a:t>What </a:t>
            </a:r>
            <a:r>
              <a:rPr lang="en-AU" sz="2800" b="1" dirty="0">
                <a:solidFill>
                  <a:schemeClr val="tx1"/>
                </a:solidFill>
              </a:rPr>
              <a:t>can </a:t>
            </a:r>
            <a:r>
              <a:rPr lang="en-AU" sz="2800" b="1" dirty="0" smtClean="0">
                <a:solidFill>
                  <a:schemeClr val="tx1"/>
                </a:solidFill>
              </a:rPr>
              <a:t>we and our clients do </a:t>
            </a:r>
            <a:r>
              <a:rPr lang="en-AU" sz="2800" b="1" dirty="0">
                <a:solidFill>
                  <a:schemeClr val="tx1"/>
                </a:solidFill>
              </a:rPr>
              <a:t>to move Toward those things important to </a:t>
            </a:r>
            <a:r>
              <a:rPr lang="en-AU" sz="2800" b="1" dirty="0" smtClean="0">
                <a:solidFill>
                  <a:schemeClr val="tx1"/>
                </a:solidFill>
              </a:rPr>
              <a:t>us and them?</a:t>
            </a:r>
          </a:p>
          <a:p>
            <a:pPr marL="0" indent="0">
              <a:buNone/>
            </a:pPr>
            <a:endParaRPr lang="en-AU" sz="2800" b="1" dirty="0" smtClean="0">
              <a:solidFill>
                <a:schemeClr val="tx1"/>
              </a:solidFill>
            </a:endParaRPr>
          </a:p>
          <a:p>
            <a:pPr marL="514297" indent="-514297">
              <a:buFont typeface="Corbel" pitchFamily="34" charset="0"/>
              <a:buAutoNum type="arabicPeriod"/>
            </a:pPr>
            <a:endParaRPr lang="en-AU" sz="2800" b="1" dirty="0" smtClean="0">
              <a:solidFill>
                <a:schemeClr val="tx1"/>
              </a:solidFill>
            </a:endParaRPr>
          </a:p>
          <a:p>
            <a:pPr marL="514297" indent="-514297">
              <a:buFont typeface="Corbel" pitchFamily="34" charset="0"/>
              <a:buAutoNum type="arabicPeriod"/>
            </a:pPr>
            <a:endParaRPr lang="en-AU" sz="2800" b="1" dirty="0" smtClean="0">
              <a:solidFill>
                <a:schemeClr val="tx1"/>
              </a:solidFill>
            </a:endParaRPr>
          </a:p>
          <a:p>
            <a:pPr marL="514297" indent="-514297">
              <a:buFont typeface="+mj-lt"/>
              <a:buAutoNum type="arabicPeriod"/>
            </a:pPr>
            <a:endParaRPr lang="en-AU" sz="2800" b="1" dirty="0" smtClean="0">
              <a:solidFill>
                <a:schemeClr val="tx1"/>
              </a:solidFill>
            </a:endParaRPr>
          </a:p>
          <a:p>
            <a:pPr marL="457153" indent="-457153">
              <a:buFont typeface="Corbel" pitchFamily="34" charset="0"/>
              <a:buChar char=""/>
            </a:pPr>
            <a:endParaRPr lang="en-AU"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fade">
                                      <p:cBhvr>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fade">
                                      <p:cBhvr>
                                        <p:cTn id="17" dur="500"/>
                                        <p:tgtEl>
                                          <p:spTgt spid="24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fade">
                                      <p:cBhvr>
                                        <p:cTn id="22" dur="500"/>
                                        <p:tgtEl>
                                          <p:spTgt spid="24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78">
                                            <p:txEl>
                                              <p:pRg st="4" end="4"/>
                                            </p:txEl>
                                          </p:spTgt>
                                        </p:tgtEl>
                                        <p:attrNameLst>
                                          <p:attrName>style.visibility</p:attrName>
                                        </p:attrNameLst>
                                      </p:cBhvr>
                                      <p:to>
                                        <p:strVal val="visible"/>
                                      </p:to>
                                    </p:set>
                                    <p:animEffect transition="in" filter="fade">
                                      <p:cBhvr>
                                        <p:cTn id="27" dur="500"/>
                                        <p:tgtEl>
                                          <p:spTgt spid="24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2678" y="4960"/>
            <a:ext cx="9137385" cy="6853039"/>
          </a:xfrm>
        </p:spPr>
      </p:pic>
    </p:spTree>
    <p:extLst>
      <p:ext uri="{BB962C8B-B14F-4D97-AF65-F5344CB8AC3E}">
        <p14:creationId xmlns:p14="http://schemas.microsoft.com/office/powerpoint/2010/main" val="2386591100"/>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908720"/>
            <a:ext cx="8424936" cy="3312368"/>
          </a:xfrm>
        </p:spPr>
        <p:txBody>
          <a:bodyPr rtlCol="0">
            <a:normAutofit lnSpcReduction="10000"/>
          </a:bodyPr>
          <a:lstStyle/>
          <a:p>
            <a:pPr>
              <a:defRPr/>
            </a:pPr>
            <a:r>
              <a:rPr lang="en-AU" sz="3400" b="1" i="1" dirty="0">
                <a:solidFill>
                  <a:schemeClr val="tx1"/>
                </a:solidFill>
              </a:rPr>
              <a:t>Functional Contextual </a:t>
            </a:r>
            <a:r>
              <a:rPr lang="en-AU" sz="3400" b="1" i="1" dirty="0" smtClean="0">
                <a:solidFill>
                  <a:schemeClr val="tx1"/>
                </a:solidFill>
              </a:rPr>
              <a:t>Pharmacology</a:t>
            </a:r>
            <a:r>
              <a:rPr lang="en-AU" sz="3400" i="1" dirty="0" smtClean="0">
                <a:solidFill>
                  <a:schemeClr val="tx1"/>
                </a:solidFill>
              </a:rPr>
              <a:t> </a:t>
            </a:r>
            <a:endParaRPr lang="en-AU" sz="3400" i="1" dirty="0">
              <a:solidFill>
                <a:schemeClr val="tx1"/>
              </a:solidFill>
            </a:endParaRPr>
          </a:p>
          <a:p>
            <a:pPr>
              <a:defRPr/>
            </a:pPr>
            <a:r>
              <a:rPr lang="en-AU" sz="3400" i="1" dirty="0">
                <a:solidFill>
                  <a:schemeClr val="tx1"/>
                </a:solidFill>
              </a:rPr>
              <a:t> </a:t>
            </a:r>
            <a:endParaRPr lang="en-AU" sz="3400" i="1" dirty="0" smtClean="0">
              <a:solidFill>
                <a:schemeClr val="tx1"/>
              </a:solidFill>
            </a:endParaRPr>
          </a:p>
          <a:p>
            <a:pPr>
              <a:defRPr/>
            </a:pPr>
            <a:r>
              <a:rPr lang="en-AU" sz="3400" i="1" dirty="0" smtClean="0">
                <a:solidFill>
                  <a:schemeClr val="tx1"/>
                </a:solidFill>
              </a:rPr>
              <a:t>CBS - Seamlessly </a:t>
            </a:r>
            <a:r>
              <a:rPr lang="en-AU" sz="3400" i="1" dirty="0">
                <a:solidFill>
                  <a:schemeClr val="tx1"/>
                </a:solidFill>
              </a:rPr>
              <a:t>consistent with </a:t>
            </a:r>
            <a:r>
              <a:rPr lang="en-AU" sz="3400" i="1" dirty="0" smtClean="0">
                <a:solidFill>
                  <a:schemeClr val="tx1"/>
                </a:solidFill>
              </a:rPr>
              <a:t>ACT</a:t>
            </a:r>
            <a:endParaRPr lang="en-AU" sz="3400" i="1" dirty="0">
              <a:solidFill>
                <a:schemeClr val="tx1"/>
              </a:solidFill>
            </a:endParaRPr>
          </a:p>
          <a:p>
            <a:pPr>
              <a:buFont typeface="Arial" pitchFamily="34" charset="0"/>
              <a:buChar char="•"/>
              <a:defRPr/>
            </a:pPr>
            <a:r>
              <a:rPr lang="en-AU" sz="3400" i="1" dirty="0" smtClean="0">
                <a:solidFill>
                  <a:schemeClr val="tx1"/>
                </a:solidFill>
              </a:rPr>
              <a:t>Functionally informed medication use</a:t>
            </a:r>
            <a:endParaRPr lang="en-AU" sz="3400" i="1" dirty="0">
              <a:solidFill>
                <a:schemeClr val="tx1"/>
              </a:solidFill>
            </a:endParaRPr>
          </a:p>
          <a:p>
            <a:pPr>
              <a:buFont typeface="Arial" pitchFamily="34" charset="0"/>
              <a:buChar char="•"/>
              <a:defRPr/>
            </a:pPr>
            <a:r>
              <a:rPr lang="en-AU" sz="3400" i="1" dirty="0" smtClean="0">
                <a:solidFill>
                  <a:schemeClr val="tx1"/>
                </a:solidFill>
              </a:rPr>
              <a:t>Enabling </a:t>
            </a:r>
            <a:r>
              <a:rPr lang="en-AU" sz="3400" i="1" dirty="0">
                <a:solidFill>
                  <a:schemeClr val="tx1"/>
                </a:solidFill>
              </a:rPr>
              <a:t>workable, wise medication use</a:t>
            </a:r>
          </a:p>
          <a:p>
            <a:pPr>
              <a:buFont typeface="Arial" pitchFamily="34" charset="0"/>
              <a:buChar char="•"/>
              <a:defRPr/>
            </a:pPr>
            <a:endParaRPr lang="en-AU" sz="3400" dirty="0">
              <a:solidFill>
                <a:schemeClr val="tx1"/>
              </a:solidFill>
            </a:endParaRPr>
          </a:p>
          <a:p>
            <a:pPr>
              <a:defRPr/>
            </a:pPr>
            <a:endParaRPr lang="en-AU" dirty="0"/>
          </a:p>
        </p:txBody>
      </p:sp>
      <p:sp>
        <p:nvSpPr>
          <p:cNvPr id="16387" name="TextBox 7"/>
          <p:cNvSpPr txBox="1">
            <a:spLocks noChangeArrowheads="1"/>
          </p:cNvSpPr>
          <p:nvPr/>
        </p:nvSpPr>
        <p:spPr bwMode="auto">
          <a:xfrm>
            <a:off x="395536" y="4581128"/>
            <a:ext cx="6911975" cy="1570038"/>
          </a:xfrm>
          <a:prstGeom prst="rect">
            <a:avLst/>
          </a:prstGeom>
          <a:noFill/>
          <a:ln w="9525">
            <a:noFill/>
            <a:miter lim="800000"/>
            <a:headEnd/>
            <a:tailEnd/>
          </a:ln>
        </p:spPr>
        <p:txBody>
          <a:bodyPr lIns="91430" tIns="45715" rIns="91430" bIns="45715">
            <a:spAutoFit/>
          </a:bodyPr>
          <a:lstStyle/>
          <a:p>
            <a:pPr algn="ctr"/>
            <a:r>
              <a:rPr lang="en-AU" sz="3200" i="1" dirty="0">
                <a:latin typeface="Corbel" pitchFamily="34" charset="0"/>
              </a:rPr>
              <a:t>Things that you’re liable</a:t>
            </a:r>
          </a:p>
          <a:p>
            <a:pPr algn="ctr"/>
            <a:r>
              <a:rPr lang="en-AU" sz="3200" i="1" dirty="0">
                <a:latin typeface="Corbel" pitchFamily="34" charset="0"/>
              </a:rPr>
              <a:t>To read in the (psychiatric) bible</a:t>
            </a:r>
          </a:p>
          <a:p>
            <a:pPr algn="ctr"/>
            <a:r>
              <a:rPr lang="en-AU" sz="3200" i="1" dirty="0" err="1">
                <a:latin typeface="Corbel" pitchFamily="34" charset="0"/>
              </a:rPr>
              <a:t>Ain’t</a:t>
            </a:r>
            <a:r>
              <a:rPr lang="en-AU" sz="3200" i="1" dirty="0">
                <a:latin typeface="Corbel" pitchFamily="34" charset="0"/>
              </a:rPr>
              <a:t> necessarily so…</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6387">
                                            <p:txEl>
                                              <p:pRg st="0" end="0"/>
                                            </p:txEl>
                                          </p:spTgt>
                                        </p:tgtEl>
                                        <p:attrNameLst>
                                          <p:attrName>style.visibility</p:attrName>
                                        </p:attrNameLst>
                                      </p:cBhvr>
                                      <p:to>
                                        <p:strVal val="visible"/>
                                      </p:to>
                                    </p:set>
                                    <p:animEffect transition="in" filter="randombar(horizontal)">
                                      <p:cBhvr>
                                        <p:cTn id="32" dur="500"/>
                                        <p:tgtEl>
                                          <p:spTgt spid="16387">
                                            <p:txEl>
                                              <p:pRg st="0" end="0"/>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16387">
                                            <p:txEl>
                                              <p:pRg st="1" end="1"/>
                                            </p:txEl>
                                          </p:spTgt>
                                        </p:tgtEl>
                                        <p:attrNameLst>
                                          <p:attrName>style.visibility</p:attrName>
                                        </p:attrNameLst>
                                      </p:cBhvr>
                                      <p:to>
                                        <p:strVal val="visible"/>
                                      </p:to>
                                    </p:set>
                                    <p:animEffect transition="in" filter="randombar(horizontal)">
                                      <p:cBhvr>
                                        <p:cTn id="35" dur="500"/>
                                        <p:tgtEl>
                                          <p:spTgt spid="16387">
                                            <p:txEl>
                                              <p:pRg st="1" end="1"/>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16387">
                                            <p:txEl>
                                              <p:pRg st="2" end="2"/>
                                            </p:txEl>
                                          </p:spTgt>
                                        </p:tgtEl>
                                        <p:attrNameLst>
                                          <p:attrName>style.visibility</p:attrName>
                                        </p:attrNameLst>
                                      </p:cBhvr>
                                      <p:to>
                                        <p:strVal val="visible"/>
                                      </p:to>
                                    </p:set>
                                    <p:animEffect transition="in" filter="randombar(horizontal)">
                                      <p:cBhvr>
                                        <p:cTn id="38"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AU" b="1" dirty="0" smtClean="0">
                <a:solidFill>
                  <a:schemeClr val="tx1"/>
                </a:solidFill>
              </a:rPr>
              <a:t>Behavioral Pharmacology – 1950’s</a:t>
            </a:r>
            <a:endParaRPr lang="en-AU" b="1" dirty="0">
              <a:solidFill>
                <a:schemeClr val="tx1"/>
              </a:solidFill>
            </a:endParaRPr>
          </a:p>
        </p:txBody>
      </p:sp>
      <p:pic>
        <p:nvPicPr>
          <p:cNvPr id="34818" name="Content Placeholder 3" descr="Pappenheimer, Skinner, Dews.JPG"/>
          <p:cNvPicPr>
            <a:picLocks noGrp="1" noChangeAspect="1"/>
          </p:cNvPicPr>
          <p:nvPr>
            <p:ph idx="1"/>
          </p:nvPr>
        </p:nvPicPr>
        <p:blipFill>
          <a:blip r:embed="rId3" cstate="print"/>
          <a:srcRect/>
          <a:stretch>
            <a:fillRect/>
          </a:stretch>
        </p:blipFill>
        <p:spPr>
          <a:xfrm>
            <a:off x="1042988" y="1268413"/>
            <a:ext cx="6553200" cy="4511675"/>
          </a:xfrm>
        </p:spPr>
      </p:pic>
      <p:sp>
        <p:nvSpPr>
          <p:cNvPr id="34819" name="TextBox 4"/>
          <p:cNvSpPr txBox="1">
            <a:spLocks noChangeArrowheads="1"/>
          </p:cNvSpPr>
          <p:nvPr/>
        </p:nvSpPr>
        <p:spPr bwMode="auto">
          <a:xfrm>
            <a:off x="1043608" y="5949950"/>
            <a:ext cx="6733766" cy="738664"/>
          </a:xfrm>
          <a:prstGeom prst="rect">
            <a:avLst/>
          </a:prstGeom>
          <a:noFill/>
          <a:ln w="9525">
            <a:noFill/>
            <a:miter lim="800000"/>
            <a:headEnd/>
            <a:tailEnd/>
          </a:ln>
        </p:spPr>
        <p:txBody>
          <a:bodyPr wrap="none">
            <a:spAutoFit/>
          </a:bodyPr>
          <a:lstStyle/>
          <a:p>
            <a:pPr defTabSz="914400"/>
            <a:r>
              <a:rPr lang="en-AU" sz="2400" b="1" dirty="0">
                <a:solidFill>
                  <a:prstClr val="black"/>
                </a:solidFill>
              </a:rPr>
              <a:t>J. R. </a:t>
            </a:r>
            <a:r>
              <a:rPr lang="en-AU" sz="2400" b="1" dirty="0" err="1">
                <a:solidFill>
                  <a:prstClr val="black"/>
                </a:solidFill>
              </a:rPr>
              <a:t>Pappenheimer</a:t>
            </a:r>
            <a:r>
              <a:rPr lang="en-AU" sz="2400" b="1" dirty="0">
                <a:solidFill>
                  <a:prstClr val="black"/>
                </a:solidFill>
              </a:rPr>
              <a:t>, B. F. Skinner, and P. B. </a:t>
            </a:r>
            <a:r>
              <a:rPr lang="en-AU" sz="2400" b="1" dirty="0" smtClean="0">
                <a:solidFill>
                  <a:prstClr val="black"/>
                </a:solidFill>
              </a:rPr>
              <a:t>Dews</a:t>
            </a:r>
            <a:endParaRPr lang="en-AU" sz="2400" b="1" dirty="0">
              <a:solidFill>
                <a:prstClr val="black"/>
              </a:solidFill>
            </a:endParaRPr>
          </a:p>
          <a:p>
            <a:pPr defTabSz="914400"/>
            <a:endParaRPr lang="en-AU" dirty="0">
              <a:solidFill>
                <a:prstClr val="black"/>
              </a:solidFill>
            </a:endParaRPr>
          </a:p>
        </p:txBody>
      </p:sp>
    </p:spTree>
    <p:extLst>
      <p:ext uri="{BB962C8B-B14F-4D97-AF65-F5344CB8AC3E}">
        <p14:creationId xmlns:p14="http://schemas.microsoft.com/office/powerpoint/2010/main" val="226236041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1000"/>
                                        <p:tgtEl>
                                          <p:spTgt spid="34819">
                                            <p:txEl>
                                              <p:pRg st="0" end="0"/>
                                            </p:txEl>
                                          </p:spTgt>
                                        </p:tgtEl>
                                      </p:cBhvr>
                                    </p:animEffect>
                                    <p:anim calcmode="lin" valueType="num">
                                      <p:cBhvr>
                                        <p:cTn id="13"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704856" cy="935832"/>
          </a:xfrm>
        </p:spPr>
        <p:txBody>
          <a:bodyPr>
            <a:normAutofit/>
          </a:bodyPr>
          <a:lstStyle/>
          <a:p>
            <a:pPr>
              <a:defRPr/>
            </a:pPr>
            <a:r>
              <a:rPr lang="en-AU" b="1" dirty="0" smtClean="0">
                <a:solidFill>
                  <a:schemeClr val="tx1"/>
                </a:solidFill>
              </a:rPr>
              <a:t>Functional Contextual </a:t>
            </a:r>
            <a:r>
              <a:rPr lang="en-AU" b="1" dirty="0" err="1" smtClean="0">
                <a:solidFill>
                  <a:schemeClr val="tx1"/>
                </a:solidFill>
              </a:rPr>
              <a:t>vs</a:t>
            </a:r>
            <a:r>
              <a:rPr lang="en-AU" b="1" dirty="0" smtClean="0">
                <a:solidFill>
                  <a:schemeClr val="tx1"/>
                </a:solidFill>
              </a:rPr>
              <a:t> Mechanist</a:t>
            </a:r>
            <a:endParaRPr lang="en-AU" b="1" dirty="0">
              <a:solidFill>
                <a:schemeClr val="tx1"/>
              </a:solidFill>
            </a:endParaRPr>
          </a:p>
        </p:txBody>
      </p:sp>
      <p:pic>
        <p:nvPicPr>
          <p:cNvPr id="55298" name="Picture 2"/>
          <p:cNvPicPr>
            <a:picLocks noGrp="1" noChangeAspect="1" noChangeArrowheads="1"/>
          </p:cNvPicPr>
          <p:nvPr>
            <p:ph idx="1"/>
          </p:nvPr>
        </p:nvPicPr>
        <p:blipFill>
          <a:blip r:embed="rId3" cstate="print"/>
          <a:srcRect/>
          <a:stretch>
            <a:fillRect/>
          </a:stretch>
        </p:blipFill>
        <p:spPr>
          <a:xfrm>
            <a:off x="539552" y="1268760"/>
            <a:ext cx="7920038" cy="5275262"/>
          </a:xfrm>
        </p:spPr>
      </p:pic>
      <p:sp>
        <p:nvSpPr>
          <p:cNvPr id="55299" name="TextBox 4"/>
          <p:cNvSpPr txBox="1">
            <a:spLocks noChangeArrowheads="1"/>
          </p:cNvSpPr>
          <p:nvPr/>
        </p:nvSpPr>
        <p:spPr bwMode="auto">
          <a:xfrm>
            <a:off x="4986114" y="2654449"/>
            <a:ext cx="2663825" cy="923320"/>
          </a:xfrm>
          <a:prstGeom prst="rect">
            <a:avLst/>
          </a:prstGeom>
          <a:noFill/>
          <a:ln w="9525">
            <a:noFill/>
            <a:miter lim="800000"/>
            <a:headEnd/>
            <a:tailEnd/>
          </a:ln>
        </p:spPr>
        <p:txBody>
          <a:bodyPr lIns="91430" tIns="45715" rIns="91430" bIns="45715">
            <a:spAutoFit/>
          </a:bodyPr>
          <a:lstStyle/>
          <a:p>
            <a:pPr algn="ctr"/>
            <a:r>
              <a:rPr lang="en-AU" b="1" dirty="0" smtClean="0">
                <a:solidFill>
                  <a:srgbClr val="C00000"/>
                </a:solidFill>
                <a:latin typeface="Corbel" pitchFamily="34" charset="0"/>
              </a:rPr>
              <a:t>Mechanist</a:t>
            </a:r>
          </a:p>
          <a:p>
            <a:pPr algn="ctr"/>
            <a:r>
              <a:rPr lang="en-AU" b="1" dirty="0" err="1" smtClean="0">
                <a:solidFill>
                  <a:srgbClr val="C00000"/>
                </a:solidFill>
                <a:latin typeface="Corbel" pitchFamily="34" charset="0"/>
              </a:rPr>
              <a:t>Cognitivist</a:t>
            </a:r>
            <a:r>
              <a:rPr lang="en-AU" b="1" dirty="0" smtClean="0">
                <a:solidFill>
                  <a:srgbClr val="C00000"/>
                </a:solidFill>
                <a:latin typeface="Corbel" pitchFamily="34" charset="0"/>
              </a:rPr>
              <a:t> </a:t>
            </a:r>
            <a:r>
              <a:rPr lang="en-AU" b="1" i="1" dirty="0">
                <a:solidFill>
                  <a:srgbClr val="C00000"/>
                </a:solidFill>
                <a:latin typeface="Corbel" pitchFamily="34" charset="0"/>
              </a:rPr>
              <a:t>Psycho</a:t>
            </a:r>
            <a:r>
              <a:rPr lang="en-AU" b="1" dirty="0">
                <a:solidFill>
                  <a:srgbClr val="C00000"/>
                </a:solidFill>
                <a:latin typeface="Corbel" pitchFamily="34" charset="0"/>
              </a:rPr>
              <a:t>pharmacology</a:t>
            </a:r>
          </a:p>
        </p:txBody>
      </p:sp>
      <p:sp>
        <p:nvSpPr>
          <p:cNvPr id="55300" name="TextBox 5"/>
          <p:cNvSpPr txBox="1">
            <a:spLocks noChangeArrowheads="1"/>
          </p:cNvSpPr>
          <p:nvPr/>
        </p:nvSpPr>
        <p:spPr bwMode="auto">
          <a:xfrm>
            <a:off x="1920776" y="2654449"/>
            <a:ext cx="1627188" cy="923330"/>
          </a:xfrm>
          <a:prstGeom prst="rect">
            <a:avLst/>
          </a:prstGeom>
          <a:noFill/>
          <a:ln w="9525">
            <a:noFill/>
            <a:miter lim="800000"/>
            <a:headEnd/>
            <a:tailEnd/>
          </a:ln>
        </p:spPr>
        <p:txBody>
          <a:bodyPr lIns="91430" tIns="45715" rIns="91430" bIns="45715">
            <a:spAutoFit/>
          </a:bodyPr>
          <a:lstStyle/>
          <a:p>
            <a:pPr algn="ctr"/>
            <a:r>
              <a:rPr lang="en-AU" b="1" dirty="0" smtClean="0">
                <a:solidFill>
                  <a:srgbClr val="C00000"/>
                </a:solidFill>
                <a:latin typeface="Corbel" pitchFamily="34" charset="0"/>
              </a:rPr>
              <a:t>Functional</a:t>
            </a:r>
          </a:p>
          <a:p>
            <a:pPr algn="ctr"/>
            <a:r>
              <a:rPr lang="en-AU" b="1" dirty="0" smtClean="0">
                <a:solidFill>
                  <a:srgbClr val="C00000"/>
                </a:solidFill>
                <a:latin typeface="Corbel" pitchFamily="34" charset="0"/>
              </a:rPr>
              <a:t>Contextual </a:t>
            </a:r>
            <a:endParaRPr lang="en-AU" b="1" dirty="0">
              <a:solidFill>
                <a:srgbClr val="C00000"/>
              </a:solidFill>
              <a:latin typeface="Corbel" pitchFamily="34" charset="0"/>
            </a:endParaRPr>
          </a:p>
          <a:p>
            <a:pPr algn="ctr"/>
            <a:r>
              <a:rPr lang="en-AU" b="1" dirty="0">
                <a:solidFill>
                  <a:srgbClr val="C00000"/>
                </a:solidFill>
                <a:latin typeface="Corbel" pitchFamily="34" charset="0"/>
              </a:rPr>
              <a:t>Pharmacology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300"/>
                                        </p:tgtEl>
                                        <p:attrNameLst>
                                          <p:attrName>style.visibility</p:attrName>
                                        </p:attrNameLst>
                                      </p:cBhvr>
                                      <p:to>
                                        <p:strVal val="visible"/>
                                      </p:to>
                                    </p:set>
                                    <p:animEffect transition="in" filter="fade">
                                      <p:cBhvr>
                                        <p:cTn id="12" dur="500"/>
                                        <p:tgtEl>
                                          <p:spTgt spid="553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299"/>
                                        </p:tgtEl>
                                        <p:attrNameLst>
                                          <p:attrName>style.visibility</p:attrName>
                                        </p:attrNameLst>
                                      </p:cBhvr>
                                      <p:to>
                                        <p:strVal val="visible"/>
                                      </p:to>
                                    </p:set>
                                    <p:animEffect transition="in" filter="fade">
                                      <p:cBhvr>
                                        <p:cTn id="1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T on Drugs 1 2011 -  introduction - 02.10.11">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2.xml><?xml version="1.0" encoding="utf-8"?>
<a:theme xmlns:a="http://schemas.openxmlformats.org/drawingml/2006/main" name="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3.xml><?xml version="1.0" encoding="utf-8"?>
<a:theme xmlns:a="http://schemas.openxmlformats.org/drawingml/2006/main" name="1_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4.xml><?xml version="1.0" encoding="utf-8"?>
<a:theme xmlns:a="http://schemas.openxmlformats.org/drawingml/2006/main" name="3_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5.xml><?xml version="1.0" encoding="utf-8"?>
<a:theme xmlns:a="http://schemas.openxmlformats.org/drawingml/2006/main" name="4_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ACT on Drugs 1 2011 -  introduction - 02.10.11</Template>
  <TotalTime>1692</TotalTime>
  <Words>1609</Words>
  <Application>Microsoft Office PowerPoint</Application>
  <PresentationFormat>On-screen Show (4:3)</PresentationFormat>
  <Paragraphs>267</Paragraphs>
  <Slides>32</Slides>
  <Notes>13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32</vt:i4>
      </vt:variant>
    </vt:vector>
  </HeadingPairs>
  <TitlesOfParts>
    <vt:vector size="38" baseType="lpstr">
      <vt:lpstr>ACT on Drugs 1 2011 -  introduction - 02.10.11</vt:lpstr>
      <vt:lpstr>Air</vt:lpstr>
      <vt:lpstr>1_Air</vt:lpstr>
      <vt:lpstr>3_Air</vt:lpstr>
      <vt:lpstr>4_Air</vt:lpstr>
      <vt:lpstr>Microsoft Excel 97-2003 Worksheet</vt:lpstr>
      <vt:lpstr>PowerPoint Presentation</vt:lpstr>
      <vt:lpstr>ACT on Drugs  Functional Contextual Pharmacology</vt:lpstr>
      <vt:lpstr>PowerPoint Presentation</vt:lpstr>
      <vt:lpstr>PowerPoint Presentation</vt:lpstr>
      <vt:lpstr>MOVING TOWARDS WORKABLE MEDICATION USE - TOGETHER</vt:lpstr>
      <vt:lpstr>PowerPoint Presentation</vt:lpstr>
      <vt:lpstr>PowerPoint Presentation</vt:lpstr>
      <vt:lpstr>Behavioral Pharmacology – 1950’s</vt:lpstr>
      <vt:lpstr>Functional Contextual vs Mechanist</vt:lpstr>
      <vt:lpstr>PowerPoint Presentation</vt:lpstr>
      <vt:lpstr>PowerPoint Presentation</vt:lpstr>
      <vt:lpstr>PowerPoint Presentation</vt:lpstr>
      <vt:lpstr>Context &amp; heroin: rats</vt:lpstr>
      <vt:lpstr>CONTEXT &amp; heroin - rats &amp; humans</vt:lpstr>
      <vt:lpstr>Situational Specificity of Tolerance</vt:lpstr>
      <vt:lpstr>PowerPoint Presentation</vt:lpstr>
      <vt:lpstr>PowerPoint Presentation</vt:lpstr>
      <vt:lpstr>PowerPoint Presentation</vt:lpstr>
      <vt:lpstr>PowerPoint Presentation</vt:lpstr>
      <vt:lpstr>PowerPoint Presentation</vt:lpstr>
      <vt:lpstr>PowerPoint Presentation</vt:lpstr>
      <vt:lpstr>Data Based Medicine - health warning</vt:lpstr>
      <vt:lpstr>PowerPoint Presentation</vt:lpstr>
      <vt:lpstr>STAR D, NIMH published V real results</vt:lpstr>
      <vt:lpstr>PowerPoint Presentation</vt:lpstr>
      <vt:lpstr>THERE IS NO CHEMICAL IMBALANCE</vt:lpstr>
      <vt:lpstr>OLD and NEW BIOMYTHOLOGIES</vt:lpstr>
      <vt:lpstr>PowerPoint Presentation</vt:lpstr>
      <vt:lpstr>PowerPoint Presentation</vt:lpstr>
      <vt:lpstr>PowerPoint Presentation</vt:lpstr>
      <vt:lpstr>PowerPoint Presentation</vt:lpstr>
      <vt:lpstr>ACT on Drugs Resources  Functional Contextual Pharmacology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on Drugs  Functional Contextual Pharmacology</dc:title>
  <dc:creator>User</dc:creator>
  <cp:lastModifiedBy>User</cp:lastModifiedBy>
  <cp:revision>91</cp:revision>
  <dcterms:created xsi:type="dcterms:W3CDTF">2012-11-19T10:59:41Z</dcterms:created>
  <dcterms:modified xsi:type="dcterms:W3CDTF">2012-12-11T12:04:13Z</dcterms:modified>
</cp:coreProperties>
</file>